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2"/>
  </p:notesMasterIdLst>
  <p:sldIdLst>
    <p:sldId id="284" r:id="rId2"/>
    <p:sldId id="320" r:id="rId3"/>
    <p:sldId id="298" r:id="rId4"/>
    <p:sldId id="285" r:id="rId5"/>
    <p:sldId id="314" r:id="rId6"/>
    <p:sldId id="288" r:id="rId7"/>
    <p:sldId id="321" r:id="rId8"/>
    <p:sldId id="322" r:id="rId9"/>
    <p:sldId id="323" r:id="rId10"/>
    <p:sldId id="31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30D"/>
    <a:srgbClr val="004821"/>
    <a:srgbClr val="00421E"/>
    <a:srgbClr val="CCCCFF"/>
    <a:srgbClr val="952341"/>
    <a:srgbClr val="EA6A42"/>
    <a:srgbClr val="561F1E"/>
    <a:srgbClr val="F9C499"/>
    <a:srgbClr val="CC4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2035" autoAdjust="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79787\Desktop\&#1056;&#1086;&#1079;&#1084;&#1072;&#1088;&#1080;&#108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79787\Desktop\&#1056;&#1086;&#1079;&#1084;&#1072;&#1088;&#1080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РОСТОМ И РАЗВИТИЕМ ОПЫТНЫХ РАСТЕНИЙ РОЗМАРИНА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275779963842402"/>
          <c:y val="1.25978065929182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917880954535854E-2"/>
          <c:y val="0.23123536702933481"/>
          <c:w val="0.93300932211059828"/>
          <c:h val="0.52066275767312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20.10.2018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4</c:v>
                </c:pt>
                <c:pt idx="1">
                  <c:v>2.5</c:v>
                </c:pt>
                <c:pt idx="2">
                  <c:v>3</c:v>
                </c:pt>
                <c:pt idx="3">
                  <c:v>2.5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F1-4710-BEA8-799288B0719D}"/>
            </c:ext>
          </c:extLst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14.09.2019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25.5</c:v>
                </c:pt>
                <c:pt idx="1">
                  <c:v>16</c:v>
                </c:pt>
                <c:pt idx="2">
                  <c:v>24</c:v>
                </c:pt>
                <c:pt idx="3">
                  <c:v>23.5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F1-4710-BEA8-799288B0719D}"/>
            </c:ext>
          </c:extLst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Высота после обрезки 22.09.19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18.5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F1-4710-BEA8-799288B0719D}"/>
            </c:ext>
          </c:extLst>
        </c:ser>
        <c:ser>
          <c:idx val="3"/>
          <c:order val="3"/>
          <c:tx>
            <c:strRef>
              <c:f>Лист1!$A$10</c:f>
              <c:strCache>
                <c:ptCount val="1"/>
                <c:pt idx="0">
                  <c:v>Прирост растений за 11 месяцев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Лист1!$B$6:$F$6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21.5</c:v>
                </c:pt>
                <c:pt idx="1">
                  <c:v>13.5</c:v>
                </c:pt>
                <c:pt idx="2">
                  <c:v>21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F1-4710-BEA8-799288B071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4997120"/>
        <c:axId val="79778880"/>
      </c:barChart>
      <c:catAx>
        <c:axId val="849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778880"/>
        <c:crosses val="autoZero"/>
        <c:auto val="1"/>
        <c:lblAlgn val="ctr"/>
        <c:lblOffset val="100"/>
        <c:noMultiLvlLbl val="0"/>
      </c:catAx>
      <c:valAx>
        <c:axId val="7977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49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944900061609313E-2"/>
          <c:y val="0.8574506933092092"/>
          <c:w val="0.88373034309319165"/>
          <c:h val="9.6357349183424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ЗА УСЛОВИЯМИ СРЕДЫ В ЗОНЕ РАЗМЕЩЕНИЯ ОПЫТНЫХ РАСТЕНИЙ РОЗМАРИНА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760558005632221"/>
          <c:y val="1.18607755773501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917880954535854E-2"/>
          <c:y val="0.1761174116077385"/>
          <c:w val="0.89069297372311218"/>
          <c:h val="0.55951064489187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Температура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Лист1!$A$20:$A$24</c:f>
              <c:strCache>
                <c:ptCount val="5"/>
                <c:pt idx="0">
                  <c:v>Осень 2018</c:v>
                </c:pt>
                <c:pt idx="1">
                  <c:v>Зима 2018-2019</c:v>
                </c:pt>
                <c:pt idx="2">
                  <c:v>Весна 2019</c:v>
                </c:pt>
                <c:pt idx="3">
                  <c:v>Лето 2019</c:v>
                </c:pt>
                <c:pt idx="4">
                  <c:v>Осень 2019</c:v>
                </c:pt>
              </c:strCache>
            </c:strRef>
          </c:cat>
          <c:val>
            <c:numRef>
              <c:f>Лист1!$B$20:$B$24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22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8-45EE-9A48-B21F4C9C537B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Влажность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Лист1!$A$20:$A$24</c:f>
              <c:strCache>
                <c:ptCount val="5"/>
                <c:pt idx="0">
                  <c:v>Осень 2018</c:v>
                </c:pt>
                <c:pt idx="1">
                  <c:v>Зима 2018-2019</c:v>
                </c:pt>
                <c:pt idx="2">
                  <c:v>Весна 2019</c:v>
                </c:pt>
                <c:pt idx="3">
                  <c:v>Лето 2019</c:v>
                </c:pt>
                <c:pt idx="4">
                  <c:v>Осень 2019</c:v>
                </c:pt>
              </c:strCache>
            </c:strRef>
          </c:cat>
          <c:val>
            <c:numRef>
              <c:f>Лист1!$C$20:$C$24</c:f>
              <c:numCache>
                <c:formatCode>General</c:formatCode>
                <c:ptCount val="5"/>
                <c:pt idx="0">
                  <c:v>65</c:v>
                </c:pt>
                <c:pt idx="1">
                  <c:v>63</c:v>
                </c:pt>
                <c:pt idx="2">
                  <c:v>69</c:v>
                </c:pt>
                <c:pt idx="3">
                  <c:v>62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98-45EE-9A48-B21F4C9C537B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Температура почвы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Лист1!$A$20:$A$24</c:f>
              <c:strCache>
                <c:ptCount val="5"/>
                <c:pt idx="0">
                  <c:v>Осень 2018</c:v>
                </c:pt>
                <c:pt idx="1">
                  <c:v>Зима 2018-2019</c:v>
                </c:pt>
                <c:pt idx="2">
                  <c:v>Весна 2019</c:v>
                </c:pt>
                <c:pt idx="3">
                  <c:v>Лето 2019</c:v>
                </c:pt>
                <c:pt idx="4">
                  <c:v>Осень 2019</c:v>
                </c:pt>
              </c:strCache>
            </c:strRef>
          </c:cat>
          <c:val>
            <c:numRef>
              <c:f>Лист1!$D$20:$D$24</c:f>
              <c:numCache>
                <c:formatCode>General</c:formatCode>
                <c:ptCount val="5"/>
                <c:pt idx="0">
                  <c:v>23</c:v>
                </c:pt>
                <c:pt idx="1">
                  <c:v>20</c:v>
                </c:pt>
                <c:pt idx="2">
                  <c:v>21</c:v>
                </c:pt>
                <c:pt idx="3">
                  <c:v>23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98-45EE-9A48-B21F4C9C53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95361536"/>
        <c:axId val="79781184"/>
      </c:barChart>
      <c:lineChart>
        <c:grouping val="standard"/>
        <c:varyColors val="0"/>
        <c:ser>
          <c:idx val="3"/>
          <c:order val="3"/>
          <c:tx>
            <c:strRef>
              <c:f>Лист1!$E$19</c:f>
              <c:strCache>
                <c:ptCount val="1"/>
                <c:pt idx="0">
                  <c:v>Освещенность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Лист1!$A$20:$A$24</c:f>
              <c:strCache>
                <c:ptCount val="5"/>
                <c:pt idx="0">
                  <c:v>Осень 2018</c:v>
                </c:pt>
                <c:pt idx="1">
                  <c:v>Зима 2018-2019</c:v>
                </c:pt>
                <c:pt idx="2">
                  <c:v>Весна 2019</c:v>
                </c:pt>
                <c:pt idx="3">
                  <c:v>Лето 2019</c:v>
                </c:pt>
                <c:pt idx="4">
                  <c:v>Осень 2019</c:v>
                </c:pt>
              </c:strCache>
            </c:strRef>
          </c:cat>
          <c:val>
            <c:numRef>
              <c:f>Лист1!$E$20:$E$24</c:f>
              <c:numCache>
                <c:formatCode>General</c:formatCode>
                <c:ptCount val="5"/>
                <c:pt idx="0">
                  <c:v>1700</c:v>
                </c:pt>
                <c:pt idx="1">
                  <c:v>1730</c:v>
                </c:pt>
                <c:pt idx="2">
                  <c:v>1920</c:v>
                </c:pt>
                <c:pt idx="3">
                  <c:v>2150</c:v>
                </c:pt>
                <c:pt idx="4">
                  <c:v>2400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798-45EE-9A48-B21F4C9C53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362048"/>
        <c:axId val="95125504"/>
      </c:lineChart>
      <c:catAx>
        <c:axId val="953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781184"/>
        <c:crosses val="autoZero"/>
        <c:auto val="1"/>
        <c:lblAlgn val="ctr"/>
        <c:lblOffset val="100"/>
        <c:noMultiLvlLbl val="0"/>
      </c:catAx>
      <c:valAx>
        <c:axId val="797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361536"/>
        <c:crosses val="autoZero"/>
        <c:crossBetween val="between"/>
      </c:valAx>
      <c:valAx>
        <c:axId val="951255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5362048"/>
        <c:crosses val="max"/>
        <c:crossBetween val="between"/>
      </c:valAx>
      <c:catAx>
        <c:axId val="9536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125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398723813296104E-2"/>
          <c:y val="0.87246643713875538"/>
          <c:w val="0.89999999999999991"/>
          <c:h val="4.9168074326394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369D2-BF41-4534-9269-6CA77A16ECE5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B2B0-A5A3-4BC1-A2E7-58BABD535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7B36A-F94C-4F80-A58D-B2ED404E1CE2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1B9E-A9AF-4F89-93DA-B7B35B9FB4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8F8BB-09D4-4F49-B51E-F56CD5D1B9FF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72C7E-2866-4929-B2A4-624E4290F6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3EE33-6153-4899-A917-20188CF726F8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09C81-DEFC-42F9-B7C3-70A419768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46FE46-7A8E-4326-BFF9-25AC7BB06A23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72E4B-979C-4210-BE7B-D8C5C5644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8265C-097C-4531-90A9-6F7BD68B0000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E488-59C3-46B5-BE0B-3292D763D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F1E96-1183-40FC-91E6-1F4B34C0F9C2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7BD61-58CA-4920-B0DA-92F5F929D9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62694-A315-4A35-8BE6-DF70716B55ED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611CF-2646-4EBD-8E3D-76D4755ECE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7E57B-0B4D-437D-8025-894260BD6654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6476-5AC6-4E7F-9E66-324788294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3B3C5-99AF-4543-B30D-B2359A4CA9B0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6FE7A-9D5C-4754-BCDD-A948DA5E8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3600D-17D9-414B-85FA-E3BC3A2B24CD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6670F-FCA1-42E3-BC20-CF177A026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3B183-89F1-4A9D-AC94-15D79DA13187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0B732-81EB-4DD5-8219-A30AB3A6D4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630D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ECC9D5-6A51-48B0-BED9-868D0E289F50}" type="datetimeFigureOut">
              <a:rPr lang="ru-RU" smtClean="0"/>
              <a:pPr>
                <a:defRPr/>
              </a:pPr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44EB72-8CE8-4709-971A-2F096AD24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6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03" y="446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«Гимназия № 6»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Воркуты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4647" y="87335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РАЗМНОЖЕНИЕ РОЗМАРИНА ЛЕКАРСТВЕННОГО ЧЕРЕНКАМИ В ЗИМНЕМ САДУ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3133417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АВТОР: 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Притула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Мария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ученица 4б класса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680154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Кайзер Ольга Алексеевна, учитель начальных классов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72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Воркута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9206"/>
            <a:ext cx="4161594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5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6296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Проведя исследование, мы достигли цели: укоренили черенки, определили условия для их укоренения, вырастили растения.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34" y="1588769"/>
            <a:ext cx="7400532" cy="493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06367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396536" cy="7047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2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66" y="109327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2" y="692696"/>
            <a:ext cx="8568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Укоренив черенки Розмарина лекарственного, определим возможность размножения и содержания его в помещениях на Крайнем Севере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0932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336704" cy="4753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3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3" y="188640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ОБЪЕКТ: </a:t>
            </a:r>
            <a:r>
              <a:rPr lang="ru-RU" sz="2000" dirty="0" smtClean="0">
                <a:solidFill>
                  <a:srgbClr val="00421E"/>
                </a:solidFill>
                <a:latin typeface="Arial" pitchFamily="34" charset="0"/>
                <a:ea typeface="Times New Roman"/>
                <a:cs typeface="Arial" pitchFamily="34" charset="0"/>
              </a:rPr>
              <a:t>черенки Розмарина лекарственного.</a:t>
            </a:r>
            <a:endParaRPr lang="ru-RU" sz="2000" b="1" i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72" y="620688"/>
            <a:ext cx="860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ПРЕДМЕТ ИССЛЕДОВАНИЯ: </a:t>
            </a:r>
            <a:r>
              <a:rPr lang="ru-RU" sz="2000" dirty="0" smtClean="0">
                <a:solidFill>
                  <a:srgbClr val="00421E"/>
                </a:solidFill>
                <a:latin typeface="Arial" pitchFamily="34" charset="0"/>
                <a:ea typeface="Times New Roman"/>
                <a:cs typeface="Arial" pitchFamily="34" charset="0"/>
              </a:rPr>
              <a:t>укоренение черенков Розмарина лекарственного.</a:t>
            </a:r>
            <a:endParaRPr lang="ru-RU" sz="1400" dirty="0">
              <a:solidFill>
                <a:srgbClr val="00421E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908" y="258666"/>
            <a:ext cx="861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endParaRPr lang="ru-RU" sz="2400" dirty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8512" y="2854677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45" y="1697906"/>
            <a:ext cx="6254662" cy="469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1412776"/>
            <a:ext cx="3312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Изучить информацию по Розмарину лекарственному.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Заложить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опыт по размножению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Розмарина черенками.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содержание, уход и наблюдение за укоренением черенков.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содержание, уход и наблюдения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ростом и развитием опытных растений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наблюдение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условиями среды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зоне размещения опытных растений.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28" y="188640"/>
            <a:ext cx="8673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400" b="1" dirty="0" smtClean="0">
                <a:solidFill>
                  <a:srgbClr val="00421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размножить Розмарин лекарственный в зимнем саду  на Крайнем Севере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98072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190769" cy="3455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9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2044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1965" y="2348880"/>
            <a:ext cx="426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6738"/>
            <a:ext cx="8280920" cy="5520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СЕНТЯБРЯ 2018 г. СРЕЗАЛИ ЧЕРЕНКИ РОЗМАРИНА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6-И ЛЕТНЕГО РАСТЕНИЯ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21422607"/>
              </p:ext>
            </p:extLst>
          </p:nvPr>
        </p:nvGraphicFramePr>
        <p:xfrm>
          <a:off x="611560" y="332656"/>
          <a:ext cx="79208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17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ОПЫТ – ЭКСПЕРИМЕНТ С ТРАВЯНИСТЫМИ, ЗЕЛЕНЫМИ ЧЕРЕНКАМИ РОЗМАРИНА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4416457" cy="2940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6003"/>
            <a:ext cx="4176464" cy="2780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70080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9 дней у черенков, поставленных в воду образовались корни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57241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Черенки, посаженные в землю прижились и за 3, месяца образовали средний прирост 6 см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27013226"/>
              </p:ext>
            </p:extLst>
          </p:nvPr>
        </p:nvGraphicFramePr>
        <p:xfrm>
          <a:off x="323528" y="260648"/>
          <a:ext cx="8280920" cy="61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1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8288</TotalTime>
  <Words>219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Социально-экологический проект «Воркутинская березка» Исследование экологических</dc:title>
  <dc:creator>Рабочий</dc:creator>
  <cp:lastModifiedBy>Учитель</cp:lastModifiedBy>
  <cp:revision>421</cp:revision>
  <dcterms:created xsi:type="dcterms:W3CDTF">2014-01-15T11:07:01Z</dcterms:created>
  <dcterms:modified xsi:type="dcterms:W3CDTF">2020-03-28T08:33:08Z</dcterms:modified>
</cp:coreProperties>
</file>