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2" r:id="rId6"/>
    <p:sldId id="263" r:id="rId7"/>
    <p:sldId id="269" r:id="rId8"/>
    <p:sldId id="265" r:id="rId9"/>
    <p:sldId id="267" r:id="rId10"/>
    <p:sldId id="271" r:id="rId11"/>
    <p:sldId id="259" r:id="rId12"/>
    <p:sldId id="260" r:id="rId13"/>
    <p:sldId id="272" r:id="rId14"/>
    <p:sldId id="26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3907" autoAdjust="0"/>
  </p:normalViewPr>
  <p:slideViewPr>
    <p:cSldViewPr>
      <p:cViewPr>
        <p:scale>
          <a:sx n="75" d="100"/>
          <a:sy n="75" d="100"/>
        </p:scale>
        <p:origin x="-1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проходимости </a:t>
            </a:r>
            <a:b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сигнала </a:t>
            </a: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межкомнатные перегородки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071942"/>
            <a:ext cx="3286116" cy="2000264"/>
          </a:xfrm>
        </p:spPr>
        <p:txBody>
          <a:bodyPr numCol="1"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ученица 9А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класса Поликарпова 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физики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РМЭ  «МЛИ» Токарева Н.С</a:t>
            </a:r>
            <a:r>
              <a:rPr lang="ru-RU" dirty="0" smtClean="0"/>
              <a:t>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Зуев А.В к.т.н.,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к.т.н., доцент кафедры радиотехники и связи, замдекана по научной работе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Приложения.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Monitor Wi-Fi.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Wi-Fi Monitor-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это средство мониторинга инфраструктуры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Wi-Fi,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позволяющее собрать информацию о доступных беспроводных сетях и их параметрах. Незаменимое средство для настройки роутера и проверки подключенных к нему устройств.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Wi-Fi Analyzer</a:t>
            </a:r>
          </a:p>
          <a:p>
            <a:pPr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Wi-Fi Analyzer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представляет самую полезную информацию об оптимизации сети, чтобы помочь снизить уровень помех и увеличить скорость и стабильность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соединения.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Роутер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QBR-1040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6,47 Мбит/с скорость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передачи данных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оптимальный для нас в данном этапе эксперимента.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b649abffd278b9b5adce7b0303cbded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1466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Данные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799218"/>
              </p:ext>
            </p:extLst>
          </p:nvPr>
        </p:nvGraphicFramePr>
        <p:xfrm>
          <a:off x="1" y="2500306"/>
          <a:ext cx="914400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111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Скорость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ru-RU" dirty="0"/>
                        <a:t>Мбит</a:t>
                      </a:r>
                      <a:r>
                        <a:rPr lang="en-US" dirty="0"/>
                        <a:t>/c)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Пинг</a:t>
                      </a:r>
                      <a:r>
                        <a:rPr lang="ru-RU" dirty="0"/>
                        <a:t> 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ru-RU" dirty="0"/>
                        <a:t>мс)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Потери сигнала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78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Открытое пространство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  <a:r>
                        <a:rPr lang="en-US" dirty="0"/>
                        <a:t>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4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8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Определение(в %) потерь скорости передачи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Скорость открытого пространства взять за 100%.</a:t>
            </a:r>
          </a:p>
          <a:p>
            <a:r>
              <a:rPr lang="ru-RU" dirty="0" smtClean="0"/>
              <a:t>Вычислить разность скорости открытого пространства со стенами</a:t>
            </a:r>
          </a:p>
          <a:p>
            <a:r>
              <a:rPr lang="ru-RU" dirty="0" smtClean="0"/>
              <a:t>Разность поделить на скорость передачи данных открытого пространства и умножить на 100.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Мощность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2881009"/>
              </p:ext>
            </p:extLst>
          </p:nvPr>
        </p:nvGraphicFramePr>
        <p:xfrm>
          <a:off x="6858016" y="2636912"/>
          <a:ext cx="18287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6">
                  <a:extLst>
                    <a:ext uri="{9D8B030D-6E8A-4147-A177-3AD203B41FA5}">
                      <a16:colId xmlns:a16="http://schemas.microsoft.com/office/drawing/2014/main" xmlns="" val="516236899"/>
                    </a:ext>
                  </a:extLst>
                </a:gridCol>
                <a:gridCol w="457196">
                  <a:extLst>
                    <a:ext uri="{9D8B030D-6E8A-4147-A177-3AD203B41FA5}">
                      <a16:colId xmlns:a16="http://schemas.microsoft.com/office/drawing/2014/main" xmlns="" val="3744365739"/>
                    </a:ext>
                  </a:extLst>
                </a:gridCol>
                <a:gridCol w="457196">
                  <a:extLst>
                    <a:ext uri="{9D8B030D-6E8A-4147-A177-3AD203B41FA5}">
                      <a16:colId xmlns:a16="http://schemas.microsoft.com/office/drawing/2014/main" xmlns="" val="26123144"/>
                    </a:ext>
                  </a:extLst>
                </a:gridCol>
                <a:gridCol w="457196">
                  <a:extLst>
                    <a:ext uri="{9D8B030D-6E8A-4147-A177-3AD203B41FA5}">
                      <a16:colId xmlns:a16="http://schemas.microsoft.com/office/drawing/2014/main" xmlns="" val="825791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162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519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219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70673"/>
                  </a:ext>
                </a:extLst>
              </a:tr>
            </a:tbl>
          </a:graphicData>
        </a:graphic>
      </p:graphicFrame>
      <p:pic>
        <p:nvPicPr>
          <p:cNvPr id="4" name="Picture 2" descr="https://img.moyo.ua/img/category_text_images/images/image4%28116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5429256" cy="5898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3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прохождении сигнала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деревянную стену скорость передачи данных уменьшалась примерно на 4%, а при прохождении через кирпичную примерно на 7%.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При уменьшении мощности качество сигнала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улучшалось.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183880" cy="4187952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изучить влияние состава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проходимость сигнала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1)выбрать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роутер.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2)исследовать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затухание сигнала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прохождении через различные среды.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3)сравнить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полученные результаты и сделать выводы.</a:t>
            </a:r>
          </a:p>
          <a:p>
            <a:endParaRPr lang="ru-RU" dirty="0"/>
          </a:p>
        </p:txBody>
      </p:sp>
      <p:pic>
        <p:nvPicPr>
          <p:cNvPr id="9218" name="Picture 2" descr="https://www.pngarts.com/files/4/Black-Wifi-Logo-PNG-Image-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4810052" cy="269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-беспроводная сеть, которая широко распространена и используется по всему миру. Ее основное достоинство-это обеспечение удобства в организации сети связи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интернетом.Недостаток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том, что она не всегда работает стабильно, поскольку на нее оказывают влияние различные факторы, в частности препятствия через которые она должна проходить.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kitachina.ru/wp-content/uploads/2019/02/internet-v-derevne-1024x5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92E42-ABE7-4C34-9182-4F85AC95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1D9E81-FD0D-48F5-8AC7-F121C9CA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Обзор стандартов сети </a:t>
            </a:r>
            <a:r>
              <a:rPr lang="en-US" dirty="0"/>
              <a:t>W</a:t>
            </a:r>
            <a:r>
              <a:rPr lang="en-US" i="1" dirty="0"/>
              <a:t>i-Fi.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nag.ru/upload/images/1563352225550.png">
            <a:extLst>
              <a:ext uri="{FF2B5EF4-FFF2-40B4-BE49-F238E27FC236}">
                <a16:creationId xmlns:a16="http://schemas.microsoft.com/office/drawing/2014/main" xmlns="" id="{ECF77EED-5B0E-4170-A672-01F84976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3999" cy="53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5E186-D0A6-4FF8-BE98-4DD69C17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81FCA-9F83-44BB-84D1-C7D3FE0C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04688"/>
          </a:xfrm>
        </p:spPr>
        <p:txBody>
          <a:bodyPr>
            <a:normAutofit/>
          </a:bodyPr>
          <a:lstStyle/>
          <a:p>
            <a:r>
              <a:rPr lang="ru-RU" dirty="0"/>
              <a:t>Не все перечисленные стандарты </a:t>
            </a:r>
            <a:r>
              <a:rPr lang="ru-RU" dirty="0" err="1"/>
              <a:t>Wi-Fi</a:t>
            </a:r>
            <a:r>
              <a:rPr lang="ru-RU" dirty="0"/>
              <a:t> служат для организации беспроводных локальных </a:t>
            </a:r>
            <a:r>
              <a:rPr lang="ru-RU" dirty="0" smtClean="0"/>
              <a:t>сетей. </a:t>
            </a:r>
            <a:r>
              <a:rPr lang="ru-RU" dirty="0"/>
              <a:t>Такие стандарты как 802.11ad и 802.11ay изначально планировалось выпустить для передачи данных на небольшие расстояния – от 1 до 10 метров – и, в перспективе, использовать их для организации высокоскоростных интерфейсов передачи </a:t>
            </a:r>
            <a:r>
              <a:rPr lang="ru-RU" dirty="0" smtClean="0"/>
              <a:t>данных. </a:t>
            </a:r>
            <a:r>
              <a:rPr lang="ru-RU" dirty="0"/>
              <a:t>Однако, в результате развития 5G-сетей и переходом в диапазон до 100 ГГц, устройства с поддержкой 802.11ad </a:t>
            </a:r>
            <a:r>
              <a:rPr lang="ru-RU" dirty="0" smtClean="0"/>
              <a:t>будут применяться </a:t>
            </a:r>
            <a:r>
              <a:rPr lang="ru-RU" dirty="0"/>
              <a:t>для организации радиодоступа вне </a:t>
            </a:r>
            <a:r>
              <a:rPr lang="ru-RU" dirty="0" smtClean="0"/>
              <a:t>помещений.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0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Стандарт</a:t>
            </a:r>
            <a:r>
              <a:rPr lang="en-US" dirty="0" smtClean="0"/>
              <a:t> 802.11ax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EEE 802.11ax - </a:t>
            </a:r>
            <a:r>
              <a:rPr lang="ru-RU" dirty="0" err="1" smtClean="0"/>
              <a:t>Wi-Fi</a:t>
            </a:r>
            <a:r>
              <a:rPr lang="ru-RU" dirty="0" smtClean="0"/>
              <a:t> стандарт следующего поколения, также известный как </a:t>
            </a:r>
            <a:r>
              <a:rPr lang="ru-RU" dirty="0" err="1" smtClean="0"/>
              <a:t>Wi-Fi</a:t>
            </a:r>
            <a:r>
              <a:rPr lang="ru-RU" dirty="0" smtClean="0"/>
              <a:t> 6, является следующим шагом на пути эволюции беспроводных технологий. Стандарт взял все лучшее от своего предшественника </a:t>
            </a:r>
            <a:r>
              <a:rPr lang="ru-RU" dirty="0" err="1" smtClean="0"/>
              <a:t>Wi-Fi</a:t>
            </a:r>
            <a:r>
              <a:rPr lang="ru-RU" dirty="0" smtClean="0"/>
              <a:t> 5 - 802.11ac, при этом в 4 раза увеличилась пропускная способность, добавилась гибкость и </a:t>
            </a:r>
            <a:r>
              <a:rPr lang="ru-RU" dirty="0" err="1" smtClean="0"/>
              <a:t>масштабируемость</a:t>
            </a:r>
            <a:r>
              <a:rPr lang="ru-RU" dirty="0" smtClean="0"/>
              <a:t> сети. В ближайшие 10 лет IEEE 802.11ax будет основополагающим стандартом для обеспечения пользователей надежным и высокоскоростным беспроводным интернетом.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33" y="566175"/>
            <a:ext cx="8183880" cy="5053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Методика эксперимента.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00108"/>
            <a:ext cx="8183880" cy="41879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Выбор роутера.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Выбор приложения для замера данных.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Выбор наиболее часто встречающихся материалов стен.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для каждого типа стены характеристик, связанных с приемом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ru-RU" dirty="0" smtClean="0"/>
              <a:t>сигнала.</a:t>
            </a:r>
          </a:p>
          <a:p>
            <a:endParaRPr lang="ru-RU" dirty="0"/>
          </a:p>
        </p:txBody>
      </p:sp>
      <p:sp>
        <p:nvSpPr>
          <p:cNvPr id="5122" name="AutoShape 2" descr="https://www.wikihow.com/images/a/aa/Increase-the-Range-of-Your-Wifi-Step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wikihow.com/images/a/aa/Increase-the-Range-of-Your-Wifi-Step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wikihow.com/images/a/aa/Increase-the-Range-of-Your-Wifi-Step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6" y="4143380"/>
            <a:ext cx="36194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28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Характеристики роутера </a:t>
            </a:r>
            <a:r>
              <a:rPr lang="en-US" dirty="0" smtClean="0"/>
              <a:t>QBR 1040W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r>
              <a:rPr lang="ru-RU" dirty="0" smtClean="0"/>
              <a:t>Стандарта </a:t>
            </a:r>
            <a:r>
              <a:rPr lang="ru-RU" dirty="0" err="1" smtClean="0"/>
              <a:t>Wi-Fi</a:t>
            </a:r>
            <a:r>
              <a:rPr lang="ru-RU" dirty="0" smtClean="0"/>
              <a:t> (IEEE802.11 </a:t>
            </a:r>
            <a:r>
              <a:rPr lang="ru-RU" dirty="0" err="1" smtClean="0"/>
              <a:t>b</a:t>
            </a:r>
            <a:r>
              <a:rPr lang="ru-RU" dirty="0" smtClean="0"/>
              <a:t>/</a:t>
            </a:r>
            <a:r>
              <a:rPr lang="ru-RU" dirty="0" err="1" smtClean="0"/>
              <a:t>g</a:t>
            </a:r>
            <a:r>
              <a:rPr lang="ru-RU" dirty="0" smtClean="0"/>
              <a:t>/</a:t>
            </a:r>
            <a:r>
              <a:rPr lang="ru-RU" dirty="0" err="1" smtClean="0"/>
              <a:t>n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Частота 2.4 ГГц</a:t>
            </a:r>
          </a:p>
          <a:p>
            <a:r>
              <a:rPr lang="ru-RU" dirty="0" smtClean="0"/>
              <a:t>Компактен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Скорость достигает до 150 Мбит/с.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512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Изучение проходимости  сигнала Wi-Fi  через межкомнатные перегородки</vt:lpstr>
      <vt:lpstr>Слайд 2</vt:lpstr>
      <vt:lpstr>Слайд 3</vt:lpstr>
      <vt:lpstr>Слайд 4</vt:lpstr>
      <vt:lpstr>Слайд 5</vt:lpstr>
      <vt:lpstr>Слайд 6</vt:lpstr>
      <vt:lpstr>Стандарт 802.11ax</vt:lpstr>
      <vt:lpstr>Методика эксперимента.</vt:lpstr>
      <vt:lpstr>Характеристики роутера QBR 1040W</vt:lpstr>
      <vt:lpstr>Приложения.</vt:lpstr>
      <vt:lpstr>Слайд 11</vt:lpstr>
      <vt:lpstr>Данные эксперимента</vt:lpstr>
      <vt:lpstr>Определение(в %) потерь скорости передачи данных</vt:lpstr>
      <vt:lpstr>Мощность</vt:lpstr>
      <vt:lpstr>Результаты исследования.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покрытия стен на проводимость сигнала Wi-Fi</dc:title>
  <dc:creator>HP</dc:creator>
  <cp:lastModifiedBy>Пользователь Windows</cp:lastModifiedBy>
  <cp:revision>36</cp:revision>
  <dcterms:created xsi:type="dcterms:W3CDTF">2020-02-09T16:02:22Z</dcterms:created>
  <dcterms:modified xsi:type="dcterms:W3CDTF">2020-03-19T17:33:45Z</dcterms:modified>
</cp:coreProperties>
</file>