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EE6B-DF1C-431D-AEA4-BA1A11669BDE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5" y="328613"/>
            <a:ext cx="5943600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5050" y="134938"/>
            <a:ext cx="80962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01BD1-2619-401A-BC42-2207B7A6C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B093C-80FB-4CD6-BB0F-1103CBA1E24D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DCC7-3EA1-4E8A-9C78-AF546E26B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1CF49-1707-4F4B-B3A2-E6C9A5C6EE17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B433-156F-46D0-AACE-D6C3BEF23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dirty="0"/>
            </a:lvl1pPr>
          </a:lstStyle>
          <a:p>
            <a:pPr>
              <a:defRPr/>
            </a:pPr>
            <a:fld id="{3DECD360-3E8E-4D67-B9A8-CC5FEEFFFA3D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5F02F-C42C-4705-BA0D-0542403ED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25B8-67E9-4B33-B7CE-3528EC2FA732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3358-B357-443B-BE50-6B67FFB61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65CFB-82F3-4C4C-9D19-9BD60E9D93C1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4BB1-7B4C-4675-B8B4-FE9C4EB87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7114-833F-4C2A-A33A-87DF81C60603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A047-EFEB-4E48-900D-2771D627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2661F-DFFD-4CAB-952D-3D601239376D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EE0F7-0115-443C-A0BC-C18639401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FC6C-B8BC-48DD-9725-733BB436CC5C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2F8F5-5637-4212-8585-F6EF66567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D696-4DE8-495D-8F98-D5A0BE005E54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353A-D720-4E6E-8181-BEDF00913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7477125" y="482600"/>
            <a:ext cx="4075113" cy="5148263"/>
            <a:chOff x="7477387" y="482170"/>
            <a:chExt cx="4074533" cy="5149101"/>
          </a:xfrm>
        </p:grpSpPr>
        <p:sp>
          <p:nvSpPr>
            <p:cNvPr id="6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538" y="5470525"/>
            <a:ext cx="5849937" cy="319088"/>
          </a:xfrm>
        </p:spPr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fld id="{8ECC1FFF-5022-4B87-B16A-465B96846B77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538" y="319088"/>
            <a:ext cx="48768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963" y="138113"/>
            <a:ext cx="811212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A376C-3D99-4D72-99A3-A3D296201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/>
        </p:nvPicPr>
        <p:blipFill>
          <a:blip r:embed="rId13"/>
          <a:srcRect t="1538" b="-1538"/>
          <a:stretch>
            <a:fillRect/>
          </a:stretch>
        </p:blipFill>
        <p:spPr bwMode="auto">
          <a:xfrm>
            <a:off x="0" y="6119813"/>
            <a:ext cx="1219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468313"/>
            <a:ext cx="12192000" cy="5646737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40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130300" y="954088"/>
            <a:ext cx="960278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30300" y="2171700"/>
            <a:ext cx="9602788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650" y="330200"/>
            <a:ext cx="2516188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E91D46-BF9B-4E51-9F54-23ECDFA9891C}" type="datetimeFigureOut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300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700" y="138113"/>
            <a:ext cx="809625" cy="5032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280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8D6B05-FA81-4BFD-A439-97A5C89A8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9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9700" y="1809750"/>
            <a:ext cx="9321800" cy="1701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Влияние 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удобрений на рост и развитие лука при выращивании в домашних условиях.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0600" y="4452938"/>
            <a:ext cx="6121400" cy="1071562"/>
          </a:xfrm>
        </p:spPr>
        <p:txBody>
          <a:bodyPr rtlCol="0">
            <a:normAutofit fontScale="70000" lnSpcReduction="20000"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Автор: Бетина Мария Алексеевна,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МАОУ «Лицей № 29» г. Тамбова, ученица 10 класса В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Руководитель: Архипова Татьяна Михайловна, учитель биологии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4946650" y="5708650"/>
            <a:ext cx="2247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Gothic" pitchFamily="34" charset="0"/>
              </a:rPr>
              <a:t> г. Тамбов, 2020 г.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BC325-E4F0-43FC-849F-9A84FAA61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738188"/>
            <a:ext cx="9602788" cy="1047750"/>
          </a:xfrm>
        </p:spPr>
        <p:txBody>
          <a:bodyPr/>
          <a:lstStyle/>
          <a:p>
            <a:r>
              <a:rPr lang="ru-RU" dirty="0"/>
              <a:t>Информационные</a:t>
            </a:r>
            <a:r>
              <a:rPr lang="ru-RU" b="1" dirty="0"/>
              <a:t> </a:t>
            </a:r>
            <a:r>
              <a:rPr lang="ru-RU" dirty="0" smtClean="0"/>
              <a:t>источники</a:t>
            </a:r>
            <a:r>
              <a:rPr lang="en-US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 </a:t>
            </a:r>
            <a:endParaRPr lang="ru-RU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200" y="1366838"/>
            <a:ext cx="10426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/>
              <a:t>https://ru.wikipedia.org/wiki/Лук_репчатый</a:t>
            </a:r>
          </a:p>
          <a:p>
            <a:r>
              <a:rPr lang="ru-RU" sz="2800" u="sng" dirty="0"/>
              <a:t> https://</a:t>
            </a:r>
            <a:r>
              <a:rPr lang="ru-RU" sz="2800" u="sng" dirty="0"/>
              <a:t>www.botanichka.ru/article/25-problem-komnatny</a:t>
            </a:r>
          </a:p>
          <a:p>
            <a:r>
              <a:rPr lang="ru-RU" sz="2800" u="sng" dirty="0"/>
              <a:t> http://orton.ru/catalog/produktsiya/detail.php?ID=425 </a:t>
            </a:r>
            <a:endParaRPr lang="ru-RU" sz="2800" dirty="0"/>
          </a:p>
          <a:p>
            <a:r>
              <a:rPr lang="ru-RU" sz="2800" u="sng" dirty="0"/>
              <a:t> http://farmerforum.ru/viewtopic.php?t=833</a:t>
            </a:r>
            <a:endParaRPr lang="ru-RU" sz="2800" dirty="0"/>
          </a:p>
          <a:p>
            <a:r>
              <a:rPr lang="ru-RU" sz="2800" u="sng" dirty="0"/>
              <a:t> https://www.blagodatmir.ru/product/udobrenie-gumi-omi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55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2617788"/>
            <a:ext cx="7367587" cy="10477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9100" y="954088"/>
            <a:ext cx="3073400" cy="531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485900"/>
            <a:ext cx="10414000" cy="45593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Растения стали неизменными спутниками нашей жизни, украшая и скрашивая её во всех смыслах. Для правильного роста и развития им нужны не только солнце, почва и вода, но и правильные подкормки минеральными веществами. Впрочем, как и всем нам периодически нужна подпитка витаминами и минералами.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Без полноценного питания растения не смогут долго наращивать достаточно красивую надземную часть, начнут болеть и со временем совсем зачахнут. Поэтому для них разработано много самых различных видов удобрений и подкормок, которые необходимы для нормального роста и развития. В их состав, как правило, входят три главных компонента (азот, фосфор и калий) и множество микро- и макроэлементов. Для разных видов растений разработаны оптимальные пропорции всех этих веществ.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800" y="1498600"/>
            <a:ext cx="9602788" cy="3294063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>
                <a:solidFill>
                  <a:srgbClr val="314066"/>
                </a:solidFill>
              </a:rPr>
              <a:t>Проблема: </a:t>
            </a:r>
            <a:r>
              <a:rPr lang="ru-RU" sz="3200" dirty="0"/>
              <a:t>необходимо решить проблему дефицита </a:t>
            </a:r>
            <a:r>
              <a:rPr lang="ru-RU" sz="3200" dirty="0">
                <a:solidFill>
                  <a:srgbClr val="314066"/>
                </a:solidFill>
              </a:rPr>
              <a:t>важнейших химических элементов для растений при выращивании в домашних условиях.</a:t>
            </a:r>
          </a:p>
          <a:p>
            <a:r>
              <a:rPr lang="ru-RU" sz="3200" dirty="0">
                <a:solidFill>
                  <a:srgbClr val="314066"/>
                </a:solidFill>
              </a:rPr>
              <a:t>Цель проекта </a:t>
            </a:r>
            <a:r>
              <a:rPr lang="ru-RU" sz="3200" dirty="0"/>
              <a:t>– изучение влияния удобрений на рост и развитие лука.</a:t>
            </a:r>
            <a:endParaRPr lang="ru-RU" sz="3200" dirty="0">
              <a:latin typeface="Arial" charset="0"/>
            </a:endParaRPr>
          </a:p>
          <a:p>
            <a:r>
              <a:rPr lang="ru-RU" sz="3200" dirty="0">
                <a:solidFill>
                  <a:schemeClr val="accent1"/>
                </a:solidFill>
              </a:rPr>
              <a:t>Гипотеза</a:t>
            </a:r>
            <a:r>
              <a:rPr lang="ru-RU" sz="3200" dirty="0"/>
              <a:t>: разные виды удобрений по-разному влияют на рост растений.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700" y="1117600"/>
            <a:ext cx="9805988" cy="48768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Задачи: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/>
              <a:t>· изучить виды и состав удобрений и их биологическую роль, используя ресурсы интернета.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 · посадить 2 головки лука в горшочек с удобрением и 1 головку лука в горшочек без удобрения.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 · наблюдать за ростом растений под №1, №2 (с удобрением), №3 (без удобрения).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 · проанализировать воздействие удобрений на                        прорастание </a:t>
            </a:r>
            <a:r>
              <a:rPr lang="ru-RU" sz="2400" dirty="0"/>
              <a:t>луковых листьев</a:t>
            </a:r>
            <a:r>
              <a:rPr lang="ru-RU" sz="2400" dirty="0"/>
              <a:t>, развитие и рост.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 · сделать вывод о влиянии удобрений на рост и развитие растений.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6172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914400"/>
            <a:ext cx="59848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67100" y="90488"/>
            <a:ext cx="4927600" cy="4937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Начало эксперимента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6700" y="4584700"/>
            <a:ext cx="177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“</a:t>
            </a:r>
            <a:r>
              <a:rPr lang="ru-RU" sz="2000" b="1" dirty="0" smtClean="0">
                <a:solidFill>
                  <a:srgbClr val="FFFF00"/>
                </a:solidFill>
              </a:rPr>
              <a:t>Гуми-Оми</a:t>
            </a:r>
            <a:r>
              <a:rPr lang="en-US" sz="2000" b="1" dirty="0" smtClean="0">
                <a:solidFill>
                  <a:srgbClr val="FFFF00"/>
                </a:solidFill>
              </a:rPr>
              <a:t>”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0" y="4584700"/>
            <a:ext cx="113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“</a:t>
            </a:r>
            <a:r>
              <a:rPr lang="ru-RU" sz="2000" b="1" dirty="0" smtClean="0">
                <a:solidFill>
                  <a:srgbClr val="FF0000"/>
                </a:solidFill>
              </a:rPr>
              <a:t>Жива</a:t>
            </a:r>
            <a:r>
              <a:rPr lang="en-US" sz="2000" b="1" dirty="0" smtClean="0">
                <a:solidFill>
                  <a:srgbClr val="FF0000"/>
                </a:solidFill>
              </a:rPr>
              <a:t>”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3700" y="4276924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Без удобрения</a:t>
            </a:r>
            <a:endParaRPr lang="ru-RU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0313" y="100013"/>
            <a:ext cx="4359275" cy="5095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Спустя 1 неделю</a:t>
            </a:r>
          </a:p>
        </p:txBody>
      </p:sp>
      <p:pic>
        <p:nvPicPr>
          <p:cNvPr id="1945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1388"/>
            <a:ext cx="594995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9950" y="941388"/>
            <a:ext cx="6197600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37300" y="4648200"/>
            <a:ext cx="1665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“</a:t>
            </a:r>
            <a:r>
              <a:rPr lang="ru-RU" b="1" dirty="0">
                <a:solidFill>
                  <a:srgbClr val="FFFF00"/>
                </a:solidFill>
              </a:rPr>
              <a:t>Гуми-Оми</a:t>
            </a:r>
            <a:r>
              <a:rPr lang="en-US" b="1" dirty="0">
                <a:solidFill>
                  <a:srgbClr val="FFFF00"/>
                </a:solidFill>
              </a:rPr>
              <a:t>”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03419" y="4648200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</a:t>
            </a:r>
            <a:r>
              <a:rPr lang="ru-RU" b="1" dirty="0">
                <a:solidFill>
                  <a:srgbClr val="FF0000"/>
                </a:solidFill>
              </a:rPr>
              <a:t>Жива</a:t>
            </a:r>
            <a:r>
              <a:rPr lang="en-US" b="1" dirty="0">
                <a:solidFill>
                  <a:srgbClr val="FF0000"/>
                </a:solidFill>
              </a:rPr>
              <a:t>”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198100" y="4509700"/>
            <a:ext cx="157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Без удобрения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8900" y="127000"/>
            <a:ext cx="4254500" cy="4953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Спустя 3 недели</a:t>
            </a:r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8700"/>
            <a:ext cx="60325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6150" y="1028700"/>
            <a:ext cx="616585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724900" y="55004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“</a:t>
            </a:r>
            <a:r>
              <a:rPr lang="ru-RU" b="1" dirty="0">
                <a:solidFill>
                  <a:srgbClr val="FFFF00"/>
                </a:solidFill>
              </a:rPr>
              <a:t>Гуми-Оми</a:t>
            </a:r>
            <a:r>
              <a:rPr lang="en-US" b="1" dirty="0">
                <a:solidFill>
                  <a:srgbClr val="FFFF00"/>
                </a:solidFill>
              </a:rPr>
              <a:t>”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5651500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</a:t>
            </a:r>
            <a:r>
              <a:rPr lang="ru-RU" b="1" dirty="0">
                <a:solidFill>
                  <a:srgbClr val="FF0000"/>
                </a:solidFill>
              </a:rPr>
              <a:t>Жива</a:t>
            </a:r>
            <a:r>
              <a:rPr lang="en-US" b="1" dirty="0">
                <a:solidFill>
                  <a:srgbClr val="FF0000"/>
                </a:solidFill>
              </a:rPr>
              <a:t>”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8800" y="5538569"/>
            <a:ext cx="163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Без удобрения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100" y="114300"/>
            <a:ext cx="5613400" cy="55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Результаты исследования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80439"/>
              </p:ext>
            </p:extLst>
          </p:nvPr>
        </p:nvGraphicFramePr>
        <p:xfrm>
          <a:off x="996011" y="1422401"/>
          <a:ext cx="10490202" cy="4635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6734">
                  <a:extLst>
                    <a:ext uri="{9D8B030D-6E8A-4147-A177-3AD203B41FA5}">
                      <a16:colId xmlns:a16="http://schemas.microsoft.com/office/drawing/2014/main" val="1266289291"/>
                    </a:ext>
                  </a:extLst>
                </a:gridCol>
                <a:gridCol w="3496734">
                  <a:extLst>
                    <a:ext uri="{9D8B030D-6E8A-4147-A177-3AD203B41FA5}">
                      <a16:colId xmlns:a16="http://schemas.microsoft.com/office/drawing/2014/main" val="172353689"/>
                    </a:ext>
                  </a:extLst>
                </a:gridCol>
                <a:gridCol w="3496734">
                  <a:extLst>
                    <a:ext uri="{9D8B030D-6E8A-4147-A177-3AD203B41FA5}">
                      <a16:colId xmlns:a16="http://schemas.microsoft.com/office/drawing/2014/main" val="335202538"/>
                    </a:ext>
                  </a:extLst>
                </a:gridCol>
              </a:tblGrid>
              <a:tr h="241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Сроки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dirty="0">
                          <a:effectLst/>
                        </a:rPr>
                        <a:t>Вид Удобрения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Длина перьев (см)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extLst>
                  <a:ext uri="{0D108BD9-81ED-4DB2-BD59-A6C34878D82A}">
                    <a16:rowId xmlns:a16="http://schemas.microsoft.com/office/drawing/2014/main" val="2862578248"/>
                  </a:ext>
                </a:extLst>
              </a:tr>
              <a:tr h="315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Начало эксперимента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Без удобрения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extLst>
                  <a:ext uri="{0D108BD9-81ED-4DB2-BD59-A6C34878D82A}">
                    <a16:rowId xmlns:a16="http://schemas.microsoft.com/office/drawing/2014/main" val="1142911298"/>
                  </a:ext>
                </a:extLst>
              </a:tr>
              <a:tr h="315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Удобрение «ЖИВА»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extLst>
                  <a:ext uri="{0D108BD9-81ED-4DB2-BD59-A6C34878D82A}">
                    <a16:rowId xmlns:a16="http://schemas.microsoft.com/office/drawing/2014/main" val="3661021109"/>
                  </a:ext>
                </a:extLst>
              </a:tr>
              <a:tr h="466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</a:rPr>
                        <a:t>Удобрение «Гуми-Оми»</a:t>
                      </a:r>
                      <a:endParaRPr lang="ru-RU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extLst>
                  <a:ext uri="{0D108BD9-81ED-4DB2-BD59-A6C34878D82A}">
                    <a16:rowId xmlns:a16="http://schemas.microsoft.com/office/drawing/2014/main" val="686745424"/>
                  </a:ext>
                </a:extLst>
              </a:tr>
              <a:tr h="315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dirty="0">
                          <a:effectLst/>
                        </a:rPr>
                        <a:t>1-я неделя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Без удобрения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6.1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extLst>
                  <a:ext uri="{0D108BD9-81ED-4DB2-BD59-A6C34878D82A}">
                    <a16:rowId xmlns:a16="http://schemas.microsoft.com/office/drawing/2014/main" val="1956058691"/>
                  </a:ext>
                </a:extLst>
              </a:tr>
              <a:tr h="315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Удобрение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 «ЖИВА»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4.4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extLst>
                  <a:ext uri="{0D108BD9-81ED-4DB2-BD59-A6C34878D82A}">
                    <a16:rowId xmlns:a16="http://schemas.microsoft.com/office/drawing/2014/main" val="3222971113"/>
                  </a:ext>
                </a:extLst>
              </a:tr>
              <a:tr h="466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</a:rPr>
                        <a:t>Удобрение «Гуми-Оми»</a:t>
                      </a:r>
                      <a:endParaRPr lang="ru-RU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extLst>
                  <a:ext uri="{0D108BD9-81ED-4DB2-BD59-A6C34878D82A}">
                    <a16:rowId xmlns:a16="http://schemas.microsoft.com/office/drawing/2014/main" val="1119654226"/>
                  </a:ext>
                </a:extLst>
              </a:tr>
              <a:tr h="315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2-я неделя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Без удобрения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9.5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extLst>
                  <a:ext uri="{0D108BD9-81ED-4DB2-BD59-A6C34878D82A}">
                    <a16:rowId xmlns:a16="http://schemas.microsoft.com/office/drawing/2014/main" val="3339943431"/>
                  </a:ext>
                </a:extLst>
              </a:tr>
              <a:tr h="315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Удобрение «ЖИВА»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6.7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extLst>
                  <a:ext uri="{0D108BD9-81ED-4DB2-BD59-A6C34878D82A}">
                    <a16:rowId xmlns:a16="http://schemas.microsoft.com/office/drawing/2014/main" val="3223442560"/>
                  </a:ext>
                </a:extLst>
              </a:tr>
              <a:tr h="466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</a:rPr>
                        <a:t>Удобрение «Гуми-Оми»</a:t>
                      </a:r>
                      <a:endParaRPr lang="ru-RU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extLst>
                  <a:ext uri="{0D108BD9-81ED-4DB2-BD59-A6C34878D82A}">
                    <a16:rowId xmlns:a16="http://schemas.microsoft.com/office/drawing/2014/main" val="3211579302"/>
                  </a:ext>
                </a:extLst>
              </a:tr>
              <a:tr h="315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3-я неделя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dirty="0">
                          <a:solidFill>
                            <a:srgbClr val="00B0F0"/>
                          </a:solidFill>
                          <a:effectLst/>
                        </a:rPr>
                        <a:t>Без удобрения</a:t>
                      </a:r>
                      <a:endParaRPr lang="ru-RU" sz="10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dirty="0">
                          <a:effectLst/>
                        </a:rPr>
                        <a:t>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extLst>
                  <a:ext uri="{0D108BD9-81ED-4DB2-BD59-A6C34878D82A}">
                    <a16:rowId xmlns:a16="http://schemas.microsoft.com/office/drawing/2014/main" val="2406166153"/>
                  </a:ext>
                </a:extLst>
              </a:tr>
              <a:tr h="315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</a:rPr>
                        <a:t>Удобрение «ЖИВА»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extLst>
                  <a:ext uri="{0D108BD9-81ED-4DB2-BD59-A6C34878D82A}">
                    <a16:rowId xmlns:a16="http://schemas.microsoft.com/office/drawing/2014/main" val="2929806714"/>
                  </a:ext>
                </a:extLst>
              </a:tr>
              <a:tr h="466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dirty="0">
                          <a:solidFill>
                            <a:srgbClr val="FFFF00"/>
                          </a:solidFill>
                          <a:effectLst/>
                        </a:rPr>
                        <a:t>Удобрение «Гуми-Оми»</a:t>
                      </a:r>
                      <a:endParaRPr lang="ru-RU" sz="1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200" dirty="0">
                          <a:effectLst/>
                        </a:rPr>
                        <a:t>8.3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98" marR="59298" marT="0" marB="0"/>
                </a:tc>
                <a:extLst>
                  <a:ext uri="{0D108BD9-81ED-4DB2-BD59-A6C34878D82A}">
                    <a16:rowId xmlns:a16="http://schemas.microsoft.com/office/drawing/2014/main" val="7096924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29465" y="745293"/>
            <a:ext cx="922329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76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6350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исследований:</a:t>
            </a:r>
            <a:b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таблице представлены сроки наблюдения ,виды удобрений, добавленных в почву, длина пера лука.</a:t>
            </a: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76350" algn="l"/>
              </a:tabLst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100" y="103188"/>
            <a:ext cx="1930400" cy="5064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Вывод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685800" y="1403350"/>
            <a:ext cx="11125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entury Gothic" pitchFamily="34" charset="0"/>
              </a:rPr>
              <a:t>Таким образом, мы можем сделать вывод, что удобрения </a:t>
            </a:r>
            <a:r>
              <a:rPr lang="ru-RU" sz="2800" dirty="0">
                <a:latin typeface="Century Gothic" pitchFamily="34" charset="0"/>
              </a:rPr>
              <a:t>необходимы, так как благодаря им лук дает здоровые и крепкие перья и корневую систему. Исследовав состав удобрений и их влияние на растения можно с точностью </a:t>
            </a:r>
            <a:r>
              <a:rPr lang="ru-RU" sz="2800" dirty="0">
                <a:latin typeface="Century Gothic" pitchFamily="34" charset="0"/>
              </a:rPr>
              <a:t>сказать, что разные виды удобрений по-разному влияют на рост растений.</a:t>
            </a:r>
          </a:p>
          <a:p>
            <a:r>
              <a:rPr lang="ru-RU" sz="2800" dirty="0">
                <a:latin typeface="Century Gothic" pitchFamily="34" charset="0"/>
              </a:rPr>
              <a:t>Гипотеза  подтверждена.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82</TotalTime>
  <Words>487</Words>
  <Application>Microsoft Office PowerPoint</Application>
  <PresentationFormat>Широкоэкранный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Gallery</vt:lpstr>
      <vt:lpstr>Влияние удобрений на рост и развитие лука при выращивании в домашних условиях.</vt:lpstr>
      <vt:lpstr>Актуальность</vt:lpstr>
      <vt:lpstr>Презентация PowerPoint</vt:lpstr>
      <vt:lpstr>Презентация PowerPoint</vt:lpstr>
      <vt:lpstr>Начало эксперимента</vt:lpstr>
      <vt:lpstr>Спустя 1 неделю</vt:lpstr>
      <vt:lpstr>Спустя 3 недели</vt:lpstr>
      <vt:lpstr>Результаты исследования</vt:lpstr>
      <vt:lpstr>Вывод</vt:lpstr>
      <vt:lpstr>Информационные источники: 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удобрений на рост и развитие лука</dc:title>
  <dc:creator>Анна</dc:creator>
  <cp:lastModifiedBy>Анна</cp:lastModifiedBy>
  <cp:revision>12</cp:revision>
  <dcterms:created xsi:type="dcterms:W3CDTF">2020-03-14T12:45:18Z</dcterms:created>
  <dcterms:modified xsi:type="dcterms:W3CDTF">2020-04-07T14:36:57Z</dcterms:modified>
</cp:coreProperties>
</file>