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62" r:id="rId6"/>
    <p:sldId id="263" r:id="rId7"/>
    <p:sldId id="259" r:id="rId8"/>
    <p:sldId id="260" r:id="rId9"/>
    <p:sldId id="261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31F409-DB0A-4F59-BB2D-A2D2F069CB7F}">
          <p14:sldIdLst>
            <p14:sldId id="256"/>
            <p14:sldId id="266"/>
            <p14:sldId id="257"/>
            <p14:sldId id="258"/>
            <p14:sldId id="262"/>
            <p14:sldId id="263"/>
            <p14:sldId id="259"/>
            <p14:sldId id="260"/>
            <p14:sldId id="261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9" y="5161921"/>
            <a:ext cx="4718622" cy="127084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Работу выполнила ученица </a:t>
            </a:r>
            <a:r>
              <a:rPr lang="ru-RU" sz="1600" b="1" dirty="0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9 </a:t>
            </a:r>
            <a:r>
              <a:rPr lang="ru-RU" sz="1600" b="1" dirty="0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класса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Самигуллина</a:t>
            </a:r>
            <a:r>
              <a:rPr lang="ru-RU" sz="1600" b="1" dirty="0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Василя  </a:t>
            </a:r>
            <a:r>
              <a:rPr lang="ru-RU" sz="1600" b="1" dirty="0" err="1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наилевна</a:t>
            </a:r>
            <a:r>
              <a:rPr lang="ru-RU" sz="1600" b="1" dirty="0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chemeClr val="tx1">
                  <a:lumMod val="85000"/>
                </a:schemeClr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Н(ч)ЭОУ «Гимназия </a:t>
            </a:r>
            <a:r>
              <a:rPr lang="ru-RU" sz="1600" b="1" dirty="0" err="1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им.В.В.Давыдова</a:t>
            </a:r>
            <a:r>
              <a:rPr lang="ru-RU" sz="1600" b="1" dirty="0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600" b="1" dirty="0" err="1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Г.Набережные</a:t>
            </a:r>
            <a:r>
              <a:rPr lang="ru-RU" sz="1600" b="1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Челны</a:t>
            </a:r>
            <a:endParaRPr lang="ru-RU" sz="1600" b="1" dirty="0" smtClean="0">
              <a:solidFill>
                <a:schemeClr val="tx1">
                  <a:lumMod val="85000"/>
                </a:schemeClr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руководитель:  Прудникова  </a:t>
            </a:r>
            <a:r>
              <a:rPr lang="ru-RU" sz="1600" b="1" dirty="0" err="1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светлана</a:t>
            </a:r>
            <a:r>
              <a:rPr lang="ru-RU" sz="1600" b="1" dirty="0" smtClean="0">
                <a:solidFill>
                  <a:schemeClr val="tx1">
                    <a:lumMod val="8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  Вячеславовна</a:t>
            </a:r>
            <a:endParaRPr lang="ru-RU" sz="1600" b="1" dirty="0">
              <a:solidFill>
                <a:schemeClr val="tx1">
                  <a:lumMod val="85000"/>
                </a:schemeClr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¶Ð°Ð½Ð½Ð° Ð´'Ð°Ñ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22" y="564471"/>
            <a:ext cx="3041396" cy="440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06" y="2765765"/>
            <a:ext cx="4486876" cy="33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9762" y="791744"/>
            <a:ext cx="5342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Жанна </a:t>
            </a:r>
            <a:r>
              <a:rPr lang="ru-RU" sz="36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д'Арк</a:t>
            </a: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оценка исторической личности</a:t>
            </a: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123" y="335466"/>
            <a:ext cx="2517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>
                <a:solidFill>
                  <a:srgbClr val="00B0F0"/>
                </a:solidFill>
              </a:rPr>
              <a:t>Литература: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9787" y="1295343"/>
            <a:ext cx="5780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1.</a:t>
            </a:r>
            <a:r>
              <a:rPr lang="ru-RU" sz="2000" b="1" dirty="0" smtClean="0"/>
              <a:t> Драгомиров </a:t>
            </a:r>
            <a:r>
              <a:rPr lang="ru-RU" sz="2000" b="1" dirty="0"/>
              <a:t>М. Жанна д'Арк. СПб., 1898.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9787" y="1862667"/>
            <a:ext cx="7283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2. </a:t>
            </a:r>
            <a:r>
              <a:rPr lang="ru-RU" sz="2000" b="1" dirty="0" err="1" smtClean="0"/>
              <a:t>Золотницкого</a:t>
            </a:r>
            <a:r>
              <a:rPr lang="ru-RU" sz="2000" b="1" dirty="0" smtClean="0"/>
              <a:t> </a:t>
            </a:r>
            <a:r>
              <a:rPr lang="ru-RU" sz="2000" b="1" dirty="0"/>
              <a:t>Н.Ф. «Цветы в легендах и преданиях».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9787" y="2356507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3. </a:t>
            </a:r>
            <a:r>
              <a:rPr lang="ru-RU" sz="2000" b="1" dirty="0" err="1" smtClean="0"/>
              <a:t>Мишле</a:t>
            </a:r>
            <a:r>
              <a:rPr lang="ru-RU" sz="2000" b="1" dirty="0" smtClean="0"/>
              <a:t> </a:t>
            </a:r>
            <a:r>
              <a:rPr lang="ru-RU" sz="2000" b="1" dirty="0"/>
              <a:t>Ж. Жанна д'Арк. </a:t>
            </a:r>
            <a:r>
              <a:rPr lang="ru-RU" sz="2000" b="1" dirty="0" err="1"/>
              <a:t>Пг</a:t>
            </a:r>
            <a:r>
              <a:rPr lang="ru-RU" sz="2000" b="1" dirty="0"/>
              <a:t>., 1920.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39136" y="3076383"/>
            <a:ext cx="378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>
                <a:solidFill>
                  <a:srgbClr val="00B0F0"/>
                </a:solidFill>
              </a:rPr>
              <a:t>Интернет ресурсы: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0520" y="3861918"/>
            <a:ext cx="4442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1. </a:t>
            </a:r>
            <a:r>
              <a:rPr lang="en-US" sz="2000" b="1" dirty="0" smtClean="0"/>
              <a:t>https</a:t>
            </a:r>
            <a:r>
              <a:rPr lang="en-US" sz="2000" b="1" dirty="0"/>
              <a:t>://postnauka.ru/faq/31190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0520" y="4413798"/>
            <a:ext cx="5764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2. </a:t>
            </a:r>
            <a:r>
              <a:rPr lang="en-US" sz="2000" b="1" dirty="0" smtClean="0"/>
              <a:t>https</a:t>
            </a:r>
            <a:r>
              <a:rPr lang="en-US" sz="2000" b="1" dirty="0"/>
              <a:t>://kulturologia.ru/blogs/180416/29215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0520" y="4965678"/>
            <a:ext cx="8951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3. </a:t>
            </a:r>
            <a:r>
              <a:rPr lang="en-US" sz="2000" b="1" dirty="0" smtClean="0"/>
              <a:t>https</a:t>
            </a:r>
            <a:r>
              <a:rPr lang="en-US" sz="2000" b="1" dirty="0"/>
              <a:t>://www.e-reading.club/chapter.php/1015252/6/Karnacevich_-_10_geniev_voyny.html</a:t>
            </a:r>
          </a:p>
        </p:txBody>
      </p:sp>
    </p:spTree>
    <p:extLst>
      <p:ext uri="{BB962C8B-B14F-4D97-AF65-F5344CB8AC3E}">
        <p14:creationId xmlns:p14="http://schemas.microsoft.com/office/powerpoint/2010/main" val="26510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183" y="1066801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Спасибо за внимание!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716" y="2311400"/>
            <a:ext cx="5789155" cy="32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8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8966" y="245065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>
                <a:solidFill>
                  <a:srgbClr val="00B0F0"/>
                </a:solidFill>
              </a:rPr>
              <a:t>Введение: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1535" y="768285"/>
            <a:ext cx="9662607" cy="2677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chemeClr val="bg1"/>
                </a:solidFill>
              </a:rPr>
              <a:t>Жанна д'Арк является одной из самых противоречивых исторических личностей. В исторической науке существуют различные точки зрения: одни говорят, что она была ведьмой, а другие, что она была святой.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На основании разных мнений я хочу провести исследовательскую работу и выяснить, кем </a:t>
            </a:r>
            <a:r>
              <a:rPr lang="ru-RU" sz="2400" b="1" dirty="0">
                <a:solidFill>
                  <a:schemeClr val="bg1"/>
                </a:solidFill>
              </a:rPr>
              <a:t>была </a:t>
            </a:r>
            <a:r>
              <a:rPr lang="ru-RU" sz="2400" b="1" dirty="0" smtClean="0">
                <a:solidFill>
                  <a:schemeClr val="bg1"/>
                </a:solidFill>
              </a:rPr>
              <a:t>Жанна </a:t>
            </a:r>
            <a:r>
              <a:rPr lang="ru-RU" sz="2400" b="1" dirty="0" err="1" smtClean="0">
                <a:solidFill>
                  <a:schemeClr val="bg1"/>
                </a:solidFill>
              </a:rPr>
              <a:t>д'Арк</a:t>
            </a:r>
            <a:r>
              <a:rPr lang="ru-RU" sz="2400" b="1" dirty="0" smtClean="0">
                <a:solidFill>
                  <a:schemeClr val="bg1"/>
                </a:solidFill>
              </a:rPr>
              <a:t> в действительности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28813" y="972135"/>
            <a:ext cx="197934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28813" y="2390371"/>
            <a:ext cx="197934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744" y="3576616"/>
            <a:ext cx="5698577" cy="29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421" y="872455"/>
            <a:ext cx="8256031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B0F0"/>
                </a:solidFill>
              </a:rPr>
              <a:t>Гипотеза</a:t>
            </a:r>
            <a:r>
              <a:rPr lang="ru-RU" sz="2800" b="1" dirty="0" smtClean="0">
                <a:solidFill>
                  <a:srgbClr val="00B0F0"/>
                </a:solidFill>
              </a:rPr>
              <a:t>: </a:t>
            </a:r>
            <a:r>
              <a:rPr lang="ru-RU" sz="2800" b="1" dirty="0" smtClean="0">
                <a:solidFill>
                  <a:schemeClr val="bg1"/>
                </a:solidFill>
              </a:rPr>
              <a:t>Я считаю, что Жанна д'Арк сделала многое для своей страны и является выдающейся личностью, оказавшей влияние на ход исторических событий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66" y="3259841"/>
            <a:ext cx="5473438" cy="28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556" y="537655"/>
            <a:ext cx="9835364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B0F0"/>
                </a:solidFill>
              </a:rPr>
              <a:t>Цель</a:t>
            </a:r>
            <a:r>
              <a:rPr lang="ru-RU" sz="2800" b="1" i="1" dirty="0" smtClean="0">
                <a:solidFill>
                  <a:srgbClr val="00B0F0"/>
                </a:solidFill>
              </a:rPr>
              <a:t>:</a:t>
            </a:r>
          </a:p>
          <a:p>
            <a:r>
              <a:rPr lang="ru-RU" sz="2800" b="1" dirty="0" smtClean="0">
                <a:solidFill>
                  <a:sysClr val="windowText" lastClr="000000"/>
                </a:solidFill>
              </a:rPr>
              <a:t>Изучить </a:t>
            </a:r>
            <a:r>
              <a:rPr lang="ru-RU" sz="2800" b="1" dirty="0">
                <a:solidFill>
                  <a:sysClr val="windowText" lastClr="000000"/>
                </a:solidFill>
              </a:rPr>
              <a:t>жизнь Жанны </a:t>
            </a:r>
            <a:r>
              <a:rPr lang="ru-RU" sz="2800" b="1" dirty="0" err="1" smtClean="0">
                <a:solidFill>
                  <a:sysClr val="windowText" lastClr="000000"/>
                </a:solidFill>
              </a:rPr>
              <a:t>д'Арк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 и исследовать </a:t>
            </a:r>
            <a:r>
              <a:rPr lang="ru-RU" sz="2800" b="1" dirty="0">
                <a:solidFill>
                  <a:sysClr val="windowText" lastClr="000000"/>
                </a:solidFill>
              </a:rPr>
              <a:t>противоречия в трактовке её образа. Узнать 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кем </a:t>
            </a:r>
            <a:r>
              <a:rPr lang="ru-RU" sz="2800" b="1" dirty="0">
                <a:solidFill>
                  <a:sysClr val="windowText" lastClr="000000"/>
                </a:solidFill>
              </a:rPr>
              <a:t>она 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являлась на </a:t>
            </a:r>
            <a:r>
              <a:rPr lang="ru-RU" sz="2800" b="1" dirty="0">
                <a:solidFill>
                  <a:sysClr val="windowText" lastClr="000000"/>
                </a:solidFill>
              </a:rPr>
              <a:t>самом деле 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 на основе исторических фактов о ней. </a:t>
            </a:r>
          </a:p>
          <a:p>
            <a:endParaRPr lang="ru-RU" sz="2400" b="1" dirty="0" smtClean="0"/>
          </a:p>
          <a:p>
            <a:r>
              <a:rPr lang="ru-RU" sz="2800" b="1" i="1" u="sng" dirty="0" smtClean="0">
                <a:solidFill>
                  <a:srgbClr val="00B0F0"/>
                </a:solidFill>
              </a:rPr>
              <a:t>Задачи</a:t>
            </a:r>
            <a:r>
              <a:rPr lang="ru-RU" sz="2800" b="1" i="1" u="sng" dirty="0">
                <a:solidFill>
                  <a:srgbClr val="00B0F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Изучить </a:t>
            </a:r>
            <a:r>
              <a:rPr lang="ru-RU" sz="2400" b="1" dirty="0">
                <a:solidFill>
                  <a:sysClr val="windowText" lastClr="000000"/>
                </a:solidFill>
              </a:rPr>
              <a:t>биографию Жанны д'Арк.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ysClr val="windowText" lastClr="000000"/>
                </a:solidFill>
              </a:rPr>
              <a:t>    Изложить </a:t>
            </a:r>
            <a:r>
              <a:rPr lang="ru-RU" sz="2400" b="1" dirty="0">
                <a:solidFill>
                  <a:sysClr val="windowText" lastClr="000000"/>
                </a:solidFill>
              </a:rPr>
              <a:t>официальную версию жизни и деятельности Жанны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д'Арк</a:t>
            </a:r>
            <a:r>
              <a:rPr lang="ru-RU" sz="2400" b="1" dirty="0">
                <a:solidFill>
                  <a:sysClr val="windowText" lastClr="00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ysClr val="windowText" lastClr="000000"/>
                </a:solidFill>
              </a:rPr>
              <a:t> 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 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Исследовать </a:t>
            </a:r>
            <a:r>
              <a:rPr lang="ru-RU" sz="2400" b="1" dirty="0">
                <a:solidFill>
                  <a:sysClr val="windowText" lastClr="000000"/>
                </a:solidFill>
              </a:rPr>
              <a:t>альтернативные версии и легенды о ней.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ysClr val="windowText" lastClr="000000"/>
                </a:solidFill>
              </a:rPr>
              <a:t>    Сделать выводы.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03671" y="3711432"/>
            <a:ext cx="197934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03671" y="4265544"/>
            <a:ext cx="197934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62000" y="5406619"/>
            <a:ext cx="197934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03671" y="5966667"/>
            <a:ext cx="197934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584" y="1569100"/>
            <a:ext cx="6096000" cy="449353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ru-RU" b="1" dirty="0" smtClean="0"/>
              <a:t>    </a:t>
            </a:r>
            <a:r>
              <a:rPr lang="ru-RU" sz="2200" b="1" dirty="0" smtClean="0">
                <a:solidFill>
                  <a:schemeClr val="bg1"/>
                </a:solidFill>
              </a:rPr>
              <a:t>Жанна </a:t>
            </a:r>
            <a:r>
              <a:rPr lang="ru-RU" sz="2200" b="1" dirty="0">
                <a:solidFill>
                  <a:schemeClr val="bg1"/>
                </a:solidFill>
              </a:rPr>
              <a:t>д’Арк, </a:t>
            </a:r>
            <a:r>
              <a:rPr lang="ru-RU" sz="2200" b="1" dirty="0" smtClean="0">
                <a:solidFill>
                  <a:schemeClr val="bg1"/>
                </a:solidFill>
              </a:rPr>
              <a:t>Орлеанская дева — </a:t>
            </a:r>
            <a:r>
              <a:rPr lang="ru-RU" sz="2200" b="1" dirty="0">
                <a:solidFill>
                  <a:schemeClr val="bg1"/>
                </a:solidFill>
              </a:rPr>
              <a:t>национальная героиня Франции, одна из командующих французскими войсками в Столетней войне.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   Попав </a:t>
            </a:r>
            <a:r>
              <a:rPr lang="ru-RU" sz="2200" b="1" dirty="0">
                <a:solidFill>
                  <a:schemeClr val="bg1"/>
                </a:solidFill>
              </a:rPr>
              <a:t>в </a:t>
            </a:r>
            <a:r>
              <a:rPr lang="ru-RU" sz="2200" b="1" dirty="0" smtClean="0">
                <a:solidFill>
                  <a:schemeClr val="bg1"/>
                </a:solidFill>
              </a:rPr>
              <a:t>плен, </a:t>
            </a:r>
            <a:r>
              <a:rPr lang="ru-RU" sz="2200" b="1" dirty="0">
                <a:solidFill>
                  <a:schemeClr val="bg1"/>
                </a:solidFill>
              </a:rPr>
              <a:t>была передана англичанам, осуждена как еретичка и сожжена на костре.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   Впоследствии она была </a:t>
            </a:r>
            <a:r>
              <a:rPr lang="ru-RU" sz="2200" b="1" dirty="0">
                <a:solidFill>
                  <a:schemeClr val="bg1"/>
                </a:solidFill>
              </a:rPr>
              <a:t>реабилитирована и 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канонизирована — причислена католической церковью к лику </a:t>
            </a:r>
            <a:r>
              <a:rPr lang="ru-RU" sz="2200" b="1" dirty="0" smtClean="0">
                <a:solidFill>
                  <a:schemeClr val="bg1"/>
                </a:solidFill>
              </a:rPr>
              <a:t>святых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42999" y="1701715"/>
            <a:ext cx="152400" cy="169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912" y="1298045"/>
            <a:ext cx="3536422" cy="4697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8732" y="414867"/>
            <a:ext cx="280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Жанна д'Арк</a:t>
            </a:r>
          </a:p>
        </p:txBody>
      </p:sp>
      <p:sp>
        <p:nvSpPr>
          <p:cNvPr id="6" name="Овал 5"/>
          <p:cNvSpPr/>
          <p:nvPr/>
        </p:nvSpPr>
        <p:spPr>
          <a:xfrm>
            <a:off x="1142999" y="3384397"/>
            <a:ext cx="152400" cy="169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42999" y="4724651"/>
            <a:ext cx="152400" cy="169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2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406" y="649298"/>
            <a:ext cx="6143223" cy="55092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    </a:t>
            </a:r>
            <a:r>
              <a:rPr lang="ru-RU" sz="2200" b="1" dirty="0">
                <a:solidFill>
                  <a:schemeClr val="bg1"/>
                </a:solidFill>
              </a:rPr>
              <a:t>В 13 лет Жанна впервые, по её уверениям, услышала голоса архангела Михаила и святой Екатерины Александрийской, которые иногда являлись ей и в видимом облике. 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    Спустя некоторое время они якобы открыли Жанне, что именно ей суждено снять осаду с Орлеана, возвести дофина на трон и изгнать захватчиков из королевства. 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    Когда Жанне исполнилось 16 лет, она отправилась к капитану города </a:t>
            </a:r>
            <a:r>
              <a:rPr lang="ru-RU" sz="2200" b="1" dirty="0" err="1">
                <a:solidFill>
                  <a:schemeClr val="bg1"/>
                </a:solidFill>
              </a:rPr>
              <a:t>Вокулёр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Роберу</a:t>
            </a:r>
            <a:r>
              <a:rPr lang="ru-RU" sz="2200" b="1" dirty="0">
                <a:solidFill>
                  <a:schemeClr val="bg1"/>
                </a:solidFill>
              </a:rPr>
              <a:t> де </a:t>
            </a:r>
            <a:r>
              <a:rPr lang="ru-RU" sz="2200" b="1" dirty="0" err="1">
                <a:solidFill>
                  <a:schemeClr val="bg1"/>
                </a:solidFill>
              </a:rPr>
              <a:t>Бодрикуру</a:t>
            </a:r>
            <a:r>
              <a:rPr lang="ru-RU" sz="2200" b="1" dirty="0">
                <a:solidFill>
                  <a:schemeClr val="bg1"/>
                </a:solidFill>
              </a:rPr>
              <a:t> и объявила о своей миссии. </a:t>
            </a:r>
          </a:p>
        </p:txBody>
      </p:sp>
      <p:sp>
        <p:nvSpPr>
          <p:cNvPr id="4" name="Овал 3"/>
          <p:cNvSpPr/>
          <p:nvPr/>
        </p:nvSpPr>
        <p:spPr>
          <a:xfrm>
            <a:off x="906750" y="782937"/>
            <a:ext cx="152400" cy="169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06750" y="2791284"/>
            <a:ext cx="152400" cy="169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01558" y="4799631"/>
            <a:ext cx="152400" cy="169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118" y="952270"/>
            <a:ext cx="3163358" cy="490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4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¶Ð°Ð½Ð½Ð° Ð´'Ð°ÑÐº ÐºÐ°ÑÑÐ¸Ð½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06" y="1502949"/>
            <a:ext cx="3333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¶Ð°Ð½Ð½Ð° Ð´'Ð°ÑÐº ÐºÐ°ÑÑÐ¸Ð½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22" y="913183"/>
            <a:ext cx="3180749" cy="41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Ð°Ð½Ð½Ð° Ð´ ÐÑÐº Ð¿ÑÐ¸ Ð¾ÑÐ°Ð´Ðµ ÐÑÐ»ÐµÐ°Ð½Ð°. Ð¨. ÐÐµÐ½ÐµÐ¿Ð²Ñ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0" y="1301578"/>
            <a:ext cx="2924433" cy="34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77817" y="4908635"/>
            <a:ext cx="455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PT Serif"/>
              </a:rPr>
              <a:t>«Жанна </a:t>
            </a:r>
            <a:r>
              <a:rPr lang="ru-RU" b="1" dirty="0">
                <a:latin typeface="PT Serif"/>
              </a:rPr>
              <a:t>д</a:t>
            </a:r>
            <a:r>
              <a:rPr lang="ru-RU" b="1" dirty="0" smtClean="0">
                <a:latin typeface="PT Serif"/>
              </a:rPr>
              <a:t>’Арк </a:t>
            </a:r>
            <a:r>
              <a:rPr lang="ru-RU" b="1" dirty="0">
                <a:latin typeface="PT Serif"/>
              </a:rPr>
              <a:t>при осаде </a:t>
            </a:r>
            <a:r>
              <a:rPr lang="ru-RU" b="1" dirty="0" smtClean="0">
                <a:latin typeface="PT Serif"/>
              </a:rPr>
              <a:t>Орлеана»                               </a:t>
            </a:r>
            <a:r>
              <a:rPr lang="ru-RU" dirty="0" smtClean="0">
                <a:latin typeface="PT Serif"/>
              </a:rPr>
              <a:t>(</a:t>
            </a:r>
            <a:r>
              <a:rPr lang="ru-RU" sz="1600" dirty="0" smtClean="0">
                <a:latin typeface="PT Serif"/>
              </a:rPr>
              <a:t>Ш</a:t>
            </a:r>
            <a:r>
              <a:rPr lang="ru-RU" sz="1600" dirty="0">
                <a:latin typeface="PT Serif"/>
              </a:rPr>
              <a:t>. </a:t>
            </a:r>
            <a:r>
              <a:rPr lang="ru-RU" sz="1600" dirty="0" err="1" smtClean="0">
                <a:latin typeface="PT Serif"/>
              </a:rPr>
              <a:t>Ленепвё</a:t>
            </a:r>
            <a:r>
              <a:rPr lang="ru-RU" sz="1600" dirty="0" smtClean="0">
                <a:latin typeface="PT Serif"/>
              </a:rPr>
              <a:t>)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73506" y="4908634"/>
            <a:ext cx="3330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PT Serif"/>
              </a:rPr>
              <a:t>«Видение Жанны </a:t>
            </a:r>
            <a:r>
              <a:rPr lang="ru-RU" sz="2000" b="1" dirty="0" smtClean="0">
                <a:latin typeface="PT Serif"/>
              </a:rPr>
              <a:t>д’Арк» </a:t>
            </a:r>
            <a:r>
              <a:rPr lang="ru-RU" sz="1600" dirty="0" smtClean="0">
                <a:latin typeface="PT Serif"/>
              </a:rPr>
              <a:t>(</a:t>
            </a:r>
            <a:r>
              <a:rPr lang="ru-RU" sz="1600" dirty="0">
                <a:latin typeface="PT Serif"/>
              </a:rPr>
              <a:t>Жюль </a:t>
            </a:r>
            <a:r>
              <a:rPr lang="ru-RU" sz="1600" dirty="0" err="1">
                <a:latin typeface="PT Serif"/>
              </a:rPr>
              <a:t>Бастьен-Лепаж</a:t>
            </a:r>
            <a:r>
              <a:rPr lang="ru-RU" sz="1600" dirty="0">
                <a:latin typeface="PT Serif"/>
              </a:rPr>
              <a:t>, 1879 год)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3843" y="5494638"/>
            <a:ext cx="2149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PT Serif"/>
              </a:rPr>
              <a:t>«Жанна д'Арк» (</a:t>
            </a:r>
            <a:r>
              <a:rPr lang="ru-RU" sz="1600" dirty="0" smtClean="0">
                <a:latin typeface="PT Serif"/>
              </a:rPr>
              <a:t>Д. </a:t>
            </a:r>
            <a:r>
              <a:rPr lang="ru-RU" sz="1600" dirty="0" err="1" smtClean="0">
                <a:latin typeface="PT Serif"/>
              </a:rPr>
              <a:t>Эверетта</a:t>
            </a:r>
            <a:r>
              <a:rPr lang="ru-RU" sz="1600" dirty="0" smtClean="0">
                <a:latin typeface="PT Serif"/>
              </a:rPr>
              <a:t>)</a:t>
            </a:r>
            <a:endParaRPr lang="ru-RU" sz="1600" dirty="0">
              <a:latin typeface="PT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364" y="250025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>
                <a:solidFill>
                  <a:srgbClr val="00B0F0"/>
                </a:solidFill>
              </a:rPr>
              <a:t>Картины</a:t>
            </a:r>
          </a:p>
        </p:txBody>
      </p:sp>
    </p:spTree>
    <p:extLst>
      <p:ext uri="{BB962C8B-B14F-4D97-AF65-F5344CB8AC3E}">
        <p14:creationId xmlns:p14="http://schemas.microsoft.com/office/powerpoint/2010/main" val="40111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416984"/>
              </p:ext>
            </p:extLst>
          </p:nvPr>
        </p:nvGraphicFramePr>
        <p:xfrm>
          <a:off x="643466" y="310064"/>
          <a:ext cx="9389536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384"/>
                <a:gridCol w="2347384"/>
                <a:gridCol w="2347384"/>
                <a:gridCol w="2347384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Негативная оценка ( ведьма)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Позитивная оценка  (святая)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Источники</a:t>
                      </a:r>
                      <a:endParaRPr lang="ru-RU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Поступки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Обычная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простолюдинка стала военачальником и повела за собой Францию. А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ведь в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 времена даже мужчинам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было трудно стать полководцами.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tabLst>
                          <a:tab pos="0" algn="l"/>
                          <a:tab pos="541338" algn="l"/>
                          <a:tab pos="224155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ней явился святой архангел Михаил.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открыл, что именно ей суждено снять осаду с Орлеана, возвести дофина на трон и изгнать захватчиков из королевства.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Драгомиров М. Жанна д'Арк. СПб., 1898.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Черты характера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Девушка вероотступница, которая не испугалась войны и отправилась на верную смерть. Лжепророк, женщина, дававшая лживые обещания.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541338" algn="l"/>
                          <a:tab pos="224155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Она была пророком активным, то есть человеком, который сам берется выполнить то, что предрек. Жанну д’Арк официально канонизируют как святую деву и защитницу Франции.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https://postnauka.ru/faq/31190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Статья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образ Жанны д'Арк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(Автор: Ольга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Тогоева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доктор исторических наук.)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События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Она была ведьмой околдовавшей дофина Карла и уговорившей народ возвести его на престол. 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541338" algn="l"/>
                          <a:tab pos="2241550" algn="l"/>
                        </a:tabLst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Жанну д’Арк признали национальной героиней. Ее миссию по спасению Франции подтвердили. После сожжения сердце Орлеанской Девы не сгорело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огне.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https://kulturologia.ru/blogs/180416/29215/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Отношение</a:t>
                      </a:r>
                      <a:r>
                        <a:rPr lang="ru-RU" sz="1600" b="1" baseline="0" dirty="0" smtClean="0"/>
                        <a:t> других людей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541338" algn="l"/>
                          <a:tab pos="2241550" algn="l"/>
                        </a:tabLst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мнению простых людей, Жанна была тайно освобождена и жила по чужим именем обманывая многих людей.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мнению ряда историков никто не мог доверить командование девушке из низших слоев знати. Она была послана самим богом.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книге: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Золотницкого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Н.Ф. «Цветы в легендах и преданиях».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Способности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Очаровывает, силами магии призывает на свою сторону.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Освобождает Францию, предсказывает ход событий.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https://kulturologia.ru/blogs/180416/29215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4491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/>
                        <a:t>Влияние на ход истории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Сумела возвести на престол того кого захотела, не повиновалась церкви, поставила людей под угрозу.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Спасла свободу Франции,  помогла своими видениями. Франция перестала зависеть от Англии.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https://www.e-reading.club/chapter.php/1015252/6/Karnacevich_-_10_geniev_voyny.html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postnauka.ru/img/2014/09/Joan-of-A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39" y="1346390"/>
            <a:ext cx="1195668" cy="7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rl0.ru/03f651bc85df03ecb5efa6d82d4a3021/c615x400/news.rambler.ru/img/2018/05/30183707.778336.107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30" y="2685852"/>
            <a:ext cx="1190625" cy="7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6532" y="-59267"/>
            <a:ext cx="478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rgbClr val="00B0F0"/>
                </a:solidFill>
              </a:rPr>
              <a:t>Кто же на самом деле Жанна д'Арк</a:t>
            </a:r>
          </a:p>
        </p:txBody>
      </p:sp>
      <p:pic>
        <p:nvPicPr>
          <p:cNvPr id="1030" name="Picture 6" descr="Ð.-Ð. Ð. Ð­Ð½Ð³Ñ. ÐÐ°Ð½Ð½Ð° Ð´âÐÑÐº Ð½Ð° ÐºÐ¾ÑÐ¾Ð½Ð°ÑÐ¸Ð¸ ÐÐ°ÑÐ»Ð° VII, 1854. Ð¤ÑÐ°Ð³Ð¼ÐµÐ½Ñ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90" y="3919054"/>
            <a:ext cx="1181517" cy="8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3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2774" y="140928"/>
            <a:ext cx="396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B0F0"/>
                </a:solidFill>
              </a:rPr>
              <a:t>Заключение:</a:t>
            </a:r>
            <a:endParaRPr lang="ru-RU" sz="2800" b="1" i="1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763" y="909954"/>
            <a:ext cx="9099074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Моя  гипотеза  подтвердилась.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Жанна </a:t>
            </a:r>
            <a:r>
              <a:rPr lang="ru-RU" sz="2400" b="1" dirty="0" err="1">
                <a:solidFill>
                  <a:schemeClr val="bg1"/>
                </a:solidFill>
              </a:rPr>
              <a:t>д'Арк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действительно является выдающейся личностью, которая смогла повлиять на ход исторических событий во Франции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ÐÐ°ÑÑÐ¸Ð½ÐºÐ¸ Ð¿Ð¾ Ð·Ð°Ð¿ÑÐ¾ÑÑ Ð¶Ð°Ð½Ð½Ð° Ð´'Ð°ÑÐº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34" y="3833416"/>
            <a:ext cx="4919132" cy="257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29" y="1028701"/>
            <a:ext cx="203885" cy="2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397</TotalTime>
  <Words>696</Words>
  <Application>Microsoft Office PowerPoint</Application>
  <PresentationFormat>Произвольный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55</cp:revision>
  <dcterms:created xsi:type="dcterms:W3CDTF">2019-02-19T14:59:59Z</dcterms:created>
  <dcterms:modified xsi:type="dcterms:W3CDTF">2021-02-01T06:09:31Z</dcterms:modified>
</cp:coreProperties>
</file>