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7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93" r:id="rId19"/>
    <p:sldId id="276" r:id="rId20"/>
    <p:sldId id="268" r:id="rId21"/>
    <p:sldId id="277" r:id="rId22"/>
    <p:sldId id="278" r:id="rId23"/>
    <p:sldId id="280" r:id="rId24"/>
    <p:sldId id="283" r:id="rId25"/>
    <p:sldId id="285" r:id="rId26"/>
    <p:sldId id="286" r:id="rId27"/>
    <p:sldId id="289" r:id="rId28"/>
    <p:sldId id="294" r:id="rId29"/>
    <p:sldId id="290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5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pss/programmirovanie-s-dlia-teh-kto-hochet-nauchitsia-no-ne-znaet-s-chego-nachat-5ec0f87272423a6de38c5726" TargetMode="External"/><Relationship Id="rId2" Type="http://schemas.openxmlformats.org/officeDocument/2006/relationships/hyperlink" Target="http://mycsharp.ru/post/6/2013_04_15_pishem_pervuyu_programmu_na_si-shar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illbox.ru/media/code/si_sharp_dlya_novichkov_razveivaem_mify/" TargetMode="External"/><Relationship Id="rId5" Type="http://schemas.openxmlformats.org/officeDocument/2006/relationships/hyperlink" Target="https://habr.com/ru/post/313694/" TargetMode="External"/><Relationship Id="rId4" Type="http://schemas.openxmlformats.org/officeDocument/2006/relationships/hyperlink" Target="https://geekbrains.ru/posts/yazyk-programmirovaniya-c-sharp-istoriya-specifika-mesto-na-rynk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s://avatars.mds.yandex.net/get-zen_doc/1779726/pub_5ce15c0cd4651700b3b3661e_5ce15e757ea51b00b38ab132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8130" name="Picture 2" descr="https://fhd.videouroki.net/5/a/4/5a4d86c3d0e4b35a3db5ae3c7a3344c37e8eb0e1/proghramma-kruzhka-po-informatikie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290"/>
            <a:ext cx="2724572" cy="25383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786842" cy="1470025"/>
          </a:xfrm>
        </p:spPr>
        <p:txBody>
          <a:bodyPr>
            <a:normAutofit fontScale="90000"/>
          </a:bodyPr>
          <a:lstStyle/>
          <a:p>
            <a:r>
              <a:rPr lang="ru-RU" sz="12800" b="1" dirty="0" smtClean="0">
                <a:solidFill>
                  <a:schemeClr val="bg1"/>
                </a:solidFill>
              </a:rPr>
              <a:t>С</a:t>
            </a:r>
            <a:r>
              <a:rPr lang="ru-RU" sz="12800" b="1" dirty="0" smtClean="0">
                <a:solidFill>
                  <a:schemeClr val="bg1"/>
                </a:solidFill>
              </a:rPr>
              <a:t># </a:t>
            </a:r>
            <a:r>
              <a:rPr lang="ru-RU" sz="12800" b="1" i="1" dirty="0" smtClean="0">
                <a:solidFill>
                  <a:schemeClr val="bg1"/>
                </a:solidFill>
              </a:rPr>
              <a:t> </a:t>
            </a:r>
            <a:r>
              <a:rPr lang="ru-RU" sz="8000" b="1" i="1" dirty="0" smtClean="0">
                <a:solidFill>
                  <a:schemeClr val="bg1"/>
                </a:solidFill>
              </a:rPr>
              <a:t/>
            </a:r>
            <a:br>
              <a:rPr lang="ru-RU" sz="8000" b="1" i="1" dirty="0" smtClean="0">
                <a:solidFill>
                  <a:schemeClr val="bg1"/>
                </a:solidFill>
              </a:rPr>
            </a:br>
            <a:r>
              <a:rPr lang="ru-RU" sz="8000" b="1" i="1" dirty="0" smtClean="0">
                <a:solidFill>
                  <a:schemeClr val="bg1"/>
                </a:solidFill>
              </a:rPr>
              <a:t>М</a:t>
            </a:r>
            <a:r>
              <a:rPr lang="ru-RU" sz="8000" b="1" dirty="0" smtClean="0">
                <a:solidFill>
                  <a:schemeClr val="bg1"/>
                </a:solidFill>
              </a:rPr>
              <a:t>ощный язык с кучей возможностей.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105400"/>
            <a:ext cx="8358214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Работа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ru-RU" dirty="0" err="1" smtClean="0">
                <a:solidFill>
                  <a:schemeClr val="bg1"/>
                </a:solidFill>
              </a:rPr>
              <a:t>Колмыковой</a:t>
            </a:r>
            <a:r>
              <a:rPr lang="ru-RU" dirty="0" smtClean="0">
                <a:solidFill>
                  <a:schemeClr val="bg1"/>
                </a:solidFill>
              </a:rPr>
              <a:t> Марии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Ученицы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11А класса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Преподаватель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Терешок</a:t>
            </a:r>
            <a:r>
              <a:rPr lang="ru-RU" dirty="0" smtClean="0">
                <a:solidFill>
                  <a:schemeClr val="bg1"/>
                </a:solidFill>
              </a:rPr>
              <a:t> Екатерина Павловна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0-12-26_10-05-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6072198" cy="6572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0-12-26_10-04-4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1428736"/>
            <a:ext cx="607219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c7.hotpng.com/preview/923/493/205/laptop-computer-network-computer-repair-technician-installation-net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98192"/>
            <a:ext cx="4500562" cy="34598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 fontScale="55000" lnSpcReduction="20000"/>
          </a:bodyPr>
          <a:lstStyle/>
          <a:p>
            <a:r>
              <a:rPr lang="ru-RU" sz="6500" b="1" i="1" dirty="0" smtClean="0"/>
              <a:t>Операторы типа</a:t>
            </a:r>
            <a:endParaRPr lang="ru-RU" sz="6500" dirty="0" smtClean="0"/>
          </a:p>
          <a:p>
            <a:r>
              <a:rPr lang="ru-RU" sz="4400" dirty="0" smtClean="0"/>
              <a:t>·   </a:t>
            </a:r>
            <a:r>
              <a:rPr lang="ru-RU" sz="4400" b="1" dirty="0" smtClean="0"/>
              <a:t>  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en-US" sz="4400" b="1" dirty="0" smtClean="0"/>
              <a:t> </a:t>
            </a:r>
            <a:r>
              <a:rPr lang="ru-RU" sz="4400" b="1" dirty="0" smtClean="0"/>
              <a:t>– проверяет, возможно ли преобразование ссылки на объект к определенному типу или интерфейсу;</a:t>
            </a:r>
          </a:p>
          <a:p>
            <a:r>
              <a:rPr lang="ru-RU" sz="4400" b="1" dirty="0" smtClean="0"/>
              <a:t>·    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  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as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4400" b="1" dirty="0" smtClean="0"/>
              <a:t>– не только проверяет, но и преобразует к определенному типу или интерфейсу;</a:t>
            </a:r>
          </a:p>
          <a:p>
            <a:r>
              <a:rPr lang="ru-RU" sz="4400" b="1" dirty="0" smtClean="0"/>
              <a:t>·      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</a:rPr>
              <a:t>typeof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400" b="1" dirty="0" smtClean="0"/>
              <a:t> </a:t>
            </a:r>
            <a:r>
              <a:rPr lang="ru-RU" sz="4400" b="1" dirty="0" smtClean="0"/>
              <a:t>возвращает тип объекта</a:t>
            </a:r>
            <a:r>
              <a:rPr lang="ru-RU" sz="4400" b="1" dirty="0" smtClean="0"/>
              <a:t>.</a:t>
            </a:r>
          </a:p>
          <a:p>
            <a:endParaRPr lang="ru-RU" sz="4400" dirty="0" smtClean="0"/>
          </a:p>
          <a:p>
            <a:r>
              <a:rPr lang="ru-RU" sz="6500" b="1" i="1" dirty="0" smtClean="0"/>
              <a:t>Поразрядные операторы</a:t>
            </a:r>
            <a:endParaRPr lang="ru-RU" sz="6500" dirty="0" smtClean="0"/>
          </a:p>
          <a:p>
            <a:r>
              <a:rPr lang="ru-RU" sz="4400" b="1" dirty="0" smtClean="0"/>
              <a:t>Поразрядные операторы чаще используются с целыми типами данных, но могут использоваться и с логическим типом:</a:t>
            </a:r>
          </a:p>
          <a:p>
            <a:r>
              <a:rPr lang="ru-RU" sz="4400" b="1" dirty="0" smtClean="0"/>
              <a:t>·     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 (&amp;)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4400" b="1" dirty="0" smtClean="0"/>
              <a:t>–</a:t>
            </a:r>
            <a:r>
              <a:rPr lang="en-US" sz="4400" b="1" dirty="0" smtClean="0"/>
              <a:t> </a:t>
            </a:r>
            <a:r>
              <a:rPr lang="ru-RU" sz="4400" b="1" dirty="0" smtClean="0"/>
              <a:t>поразрядное И;</a:t>
            </a:r>
          </a:p>
          <a:p>
            <a:r>
              <a:rPr lang="ru-RU" sz="4400" b="1" dirty="0" smtClean="0"/>
              <a:t>·    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  (|) </a:t>
            </a:r>
            <a:r>
              <a:rPr lang="ru-RU" sz="4400" b="1" dirty="0" smtClean="0"/>
              <a:t>– поразрядное ИЛИ;</a:t>
            </a:r>
          </a:p>
          <a:p>
            <a:r>
              <a:rPr lang="ru-RU" sz="4400" b="1" dirty="0" smtClean="0"/>
              <a:t>·      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(^)</a:t>
            </a:r>
            <a:r>
              <a:rPr lang="ru-RU" sz="4400" b="1" dirty="0" smtClean="0"/>
              <a:t> – поразрядное исключающее ИЛИ;</a:t>
            </a:r>
          </a:p>
          <a:p>
            <a:r>
              <a:rPr lang="ru-RU" sz="4400" b="1" dirty="0" smtClean="0"/>
              <a:t>·      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(&gt;&gt;)</a:t>
            </a:r>
            <a:r>
              <a:rPr lang="ru-RU" sz="4400" b="1" dirty="0" smtClean="0"/>
              <a:t> – сдвиг вправо, младшие биты отбрасываются, старшие заполняются нулями;</a:t>
            </a:r>
          </a:p>
          <a:p>
            <a:r>
              <a:rPr lang="ru-RU" sz="4400" b="1" dirty="0" smtClean="0"/>
              <a:t>·   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   (&lt;&lt;) </a:t>
            </a:r>
            <a:r>
              <a:rPr lang="ru-RU" sz="4400" b="1" dirty="0" smtClean="0"/>
              <a:t>– сдвиг влево, старшие биты отбрасываются, а младшие заполняются нулями.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0-12-26_10-08-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4660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ds05.infourok.ru/uploads/ex/06d3/0005d332-374e06d6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572000" cy="3429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 fontScale="85000" lnSpcReduction="20000"/>
          </a:bodyPr>
          <a:lstStyle/>
          <a:p>
            <a:r>
              <a:rPr lang="ru-RU" sz="5100" b="1" i="1" dirty="0" smtClean="0"/>
              <a:t>Описание </a:t>
            </a:r>
            <a:r>
              <a:rPr lang="ru-RU" sz="5100" b="1" i="1" dirty="0" smtClean="0"/>
              <a:t>методов</a:t>
            </a:r>
            <a:endParaRPr lang="ru-RU" sz="5100" b="1" i="1" dirty="0"/>
          </a:p>
          <a:p>
            <a:r>
              <a:rPr lang="ru-RU" b="1" dirty="0" smtClean="0"/>
              <a:t>  </a:t>
            </a:r>
            <a:r>
              <a:rPr lang="ru-RU" b="1" dirty="0" err="1" smtClean="0"/>
              <a:t>resultType</a:t>
            </a:r>
            <a:r>
              <a:rPr lang="ru-RU" b="1" dirty="0" smtClean="0"/>
              <a:t> </a:t>
            </a:r>
            <a:r>
              <a:rPr lang="ru-RU" b="1" dirty="0" err="1" smtClean="0"/>
              <a:t>m</a:t>
            </a:r>
            <a:r>
              <a:rPr lang="en-US" b="1" dirty="0" smtClean="0"/>
              <a:t>e</a:t>
            </a:r>
            <a:r>
              <a:rPr lang="ru-RU" b="1" dirty="0" err="1" smtClean="0"/>
              <a:t>thod</a:t>
            </a:r>
            <a:r>
              <a:rPr lang="en-US" b="1" dirty="0" smtClean="0"/>
              <a:t>Name</a:t>
            </a:r>
            <a:r>
              <a:rPr lang="ru-RU" b="1" dirty="0" smtClean="0"/>
              <a:t> (</a:t>
            </a:r>
            <a:r>
              <a:rPr lang="en-US" b="1" dirty="0" smtClean="0"/>
              <a:t>parameters</a:t>
            </a:r>
            <a:r>
              <a:rPr lang="ru-RU" b="1" dirty="0" smtClean="0"/>
              <a:t>)</a:t>
            </a:r>
          </a:p>
          <a:p>
            <a:r>
              <a:rPr lang="en-US" b="1" dirty="0" smtClean="0"/>
              <a:t>      </a:t>
            </a:r>
            <a:r>
              <a:rPr lang="ru-RU" b="1" dirty="0" smtClean="0"/>
              <a:t>{</a:t>
            </a:r>
          </a:p>
          <a:p>
            <a:r>
              <a:rPr lang="en-US" b="1" dirty="0" smtClean="0"/>
              <a:t>      </a:t>
            </a:r>
            <a:r>
              <a:rPr lang="ru-RU" b="1" dirty="0" smtClean="0"/>
              <a:t>      …</a:t>
            </a:r>
          </a:p>
          <a:p>
            <a:r>
              <a:rPr lang="ru-RU" b="1" dirty="0" smtClean="0"/>
              <a:t>            </a:t>
            </a:r>
            <a:r>
              <a:rPr lang="en-US" b="1" dirty="0" smtClean="0"/>
              <a:t>return </a:t>
            </a:r>
            <a:r>
              <a:rPr lang="en-US" b="1" dirty="0" err="1" smtClean="0"/>
              <a:t>resultValue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}</a:t>
            </a:r>
          </a:p>
          <a:p>
            <a:r>
              <a:rPr lang="en-US" b="1" dirty="0" smtClean="0"/>
              <a:t>         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resultType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smtClean="0"/>
              <a:t>– тип результата метода, либо </a:t>
            </a:r>
            <a:r>
              <a:rPr lang="en-US" b="1" dirty="0" smtClean="0"/>
              <a:t>void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         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thod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Name </a:t>
            </a:r>
            <a:r>
              <a:rPr lang="ru-RU" b="1" dirty="0" smtClean="0"/>
              <a:t>– имя метода,</a:t>
            </a:r>
          </a:p>
          <a:p>
            <a:r>
              <a:rPr lang="ru-RU" b="1" dirty="0" smtClean="0"/>
              <a:t>        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smtClean="0"/>
              <a:t>– список параметров передаваемых методу (может отсутствовать).</a:t>
            </a:r>
          </a:p>
          <a:p>
            <a:r>
              <a:rPr lang="ru-RU" b="1" dirty="0" smtClean="0"/>
              <a:t>        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return </a:t>
            </a:r>
            <a:r>
              <a:rPr lang="ru-RU" b="1" dirty="0" smtClean="0"/>
              <a:t>– если метод должен возвращать значение </a:t>
            </a:r>
            <a:r>
              <a:rPr lang="en-US" b="1" dirty="0" err="1" smtClean="0"/>
              <a:t>resultValue</a:t>
            </a:r>
            <a:r>
              <a:rPr lang="ru-RU" b="1" dirty="0" smtClean="0"/>
              <a:t> типа </a:t>
            </a:r>
            <a:r>
              <a:rPr lang="ru-RU" b="1" dirty="0" err="1" smtClean="0"/>
              <a:t>resultType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Важно: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ru-RU" b="1" dirty="0" smtClean="0">
                <a:solidFill>
                  <a:srgbClr val="FF0000"/>
                </a:solidFill>
              </a:rPr>
              <a:t># не поддерживает глобальных методов, все методы описываются внутри класса.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.gifer.com/BvN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6357958"/>
          </a:xfrm>
        </p:spPr>
        <p:txBody>
          <a:bodyPr>
            <a:normAutofit fontScale="85000" lnSpcReduction="20000"/>
          </a:bodyPr>
          <a:lstStyle/>
          <a:p>
            <a:r>
              <a:rPr lang="ru-RU" sz="5700" b="1" i="1" dirty="0" smtClean="0">
                <a:solidFill>
                  <a:schemeClr val="accent6">
                    <a:lumMod val="75000"/>
                  </a:schemeClr>
                </a:solidFill>
              </a:rPr>
              <a:t>Перегрузка методов</a:t>
            </a:r>
            <a:endParaRPr lang="ru-RU" sz="57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class simple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{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      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 add(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 x, 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 y)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      {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            return (x + y);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 add(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 x, 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y, 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 z)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{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return 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+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+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858280" cy="6000792"/>
          </a:xfrm>
        </p:spPr>
        <p:txBody>
          <a:bodyPr>
            <a:normAutofit fontScale="77500" lnSpcReduction="20000"/>
          </a:bodyPr>
          <a:lstStyle/>
          <a:p>
            <a:r>
              <a:rPr lang="ru-RU" sz="5800" b="1" i="1" dirty="0" smtClean="0"/>
              <a:t>Локальная область видимости</a:t>
            </a:r>
            <a:endParaRPr lang="ru-RU" sz="5800" dirty="0" smtClean="0"/>
          </a:p>
          <a:p>
            <a:r>
              <a:rPr lang="en-US" dirty="0" smtClean="0"/>
              <a:t>class simple</a:t>
            </a:r>
            <a:endParaRPr lang="ru-RU" dirty="0" smtClean="0"/>
          </a:p>
          <a:p>
            <a:r>
              <a:rPr lang="en-US" dirty="0" smtClean="0"/>
              <a:t>{</a:t>
            </a:r>
            <a:endParaRPr lang="ru-RU" dirty="0" smtClean="0"/>
          </a:p>
          <a:p>
            <a:r>
              <a:rPr lang="en-US" dirty="0" smtClean="0"/>
              <a:t>            void a()</a:t>
            </a:r>
            <a:endParaRPr lang="ru-RU" dirty="0" smtClean="0"/>
          </a:p>
          <a:p>
            <a:r>
              <a:rPr lang="en-US" dirty="0" smtClean="0"/>
              <a:t>            {</a:t>
            </a:r>
            <a:endParaRPr lang="ru-RU" dirty="0" smtClean="0"/>
          </a:p>
          <a:p>
            <a:r>
              <a:rPr lang="en-US" dirty="0" smtClean="0"/>
              <a:t>                  </a:t>
            </a:r>
            <a:r>
              <a:rPr lang="en-US" dirty="0" err="1" smtClean="0"/>
              <a:t>int</a:t>
            </a:r>
            <a:r>
              <a:rPr lang="en-US" dirty="0" smtClean="0"/>
              <a:t> count = 0;</a:t>
            </a:r>
            <a:endParaRPr lang="ru-RU" dirty="0" smtClean="0"/>
          </a:p>
          <a:p>
            <a:r>
              <a:rPr lang="en-US" dirty="0" smtClean="0"/>
              <a:t>}</a:t>
            </a:r>
            <a:endParaRPr lang="ru-RU" dirty="0" smtClean="0"/>
          </a:p>
          <a:p>
            <a:r>
              <a:rPr lang="en-US" dirty="0" smtClean="0"/>
              <a:t>     </a:t>
            </a:r>
            <a:endParaRPr lang="ru-RU" dirty="0" smtClean="0"/>
          </a:p>
          <a:p>
            <a:r>
              <a:rPr lang="en-US" dirty="0" smtClean="0"/>
              <a:t>void b</a:t>
            </a:r>
            <a:r>
              <a:rPr lang="ru-RU" dirty="0" smtClean="0"/>
              <a:t>()</a:t>
            </a:r>
          </a:p>
          <a:p>
            <a:r>
              <a:rPr lang="ru-RU" dirty="0" smtClean="0"/>
              <a:t>{</a:t>
            </a:r>
          </a:p>
          <a:p>
            <a:r>
              <a:rPr lang="ru-RU" dirty="0" smtClean="0"/>
              <a:t>      </a:t>
            </a:r>
            <a:r>
              <a:rPr lang="en-US" dirty="0" smtClean="0"/>
              <a:t>      count</a:t>
            </a:r>
            <a:r>
              <a:rPr lang="ru-RU" dirty="0" smtClean="0"/>
              <a:t>++;</a:t>
            </a:r>
          </a:p>
          <a:p>
            <a:r>
              <a:rPr lang="ru-RU" dirty="0" smtClean="0"/>
              <a:t>}</a:t>
            </a:r>
          </a:p>
          <a:p>
            <a:r>
              <a:rPr lang="ru-RU" dirty="0" smtClean="0"/>
              <a:t>}</a:t>
            </a:r>
          </a:p>
          <a:p>
            <a:r>
              <a:rPr lang="ru-RU" dirty="0" smtClean="0"/>
              <a:t>такое использование </a:t>
            </a:r>
            <a:r>
              <a:rPr lang="en-US" dirty="0" smtClean="0"/>
              <a:t>count </a:t>
            </a:r>
            <a:r>
              <a:rPr lang="ru-RU" dirty="0" smtClean="0"/>
              <a:t>ошибку – переменная вне области видимости.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6215106"/>
          </a:xfrm>
        </p:spPr>
        <p:txBody>
          <a:bodyPr>
            <a:normAutofit fontScale="77500" lnSpcReduction="20000"/>
          </a:bodyPr>
          <a:lstStyle/>
          <a:p>
            <a:r>
              <a:rPr lang="ru-RU" sz="5200" b="1" i="1" dirty="0" smtClean="0"/>
              <a:t>Классовая область видимости.</a:t>
            </a:r>
            <a:endParaRPr lang="ru-RU" sz="5200" b="1" dirty="0" smtClean="0"/>
          </a:p>
          <a:p>
            <a:r>
              <a:rPr lang="ru-RU" b="1" dirty="0" smtClean="0"/>
              <a:t>Любая переменная, описанная в теле класса (такую переменную называют полем) доступна из любого метода этого класса:</a:t>
            </a:r>
          </a:p>
          <a:p>
            <a:r>
              <a:rPr lang="en-US" b="1" dirty="0" smtClean="0"/>
              <a:t>class simple</a:t>
            </a:r>
            <a:endParaRPr lang="ru-RU" b="1" dirty="0" smtClean="0"/>
          </a:p>
          <a:p>
            <a:r>
              <a:rPr lang="en-US" b="1" dirty="0" smtClean="0"/>
              <a:t>{</a:t>
            </a:r>
            <a:endParaRPr lang="ru-RU" b="1" dirty="0" smtClean="0"/>
          </a:p>
          <a:p>
            <a:r>
              <a:rPr lang="en-US" b="1" dirty="0" smtClean="0"/>
              <a:t>      </a:t>
            </a:r>
            <a:r>
              <a:rPr lang="en-US" b="1" dirty="0" err="1" smtClean="0"/>
              <a:t>int</a:t>
            </a:r>
            <a:r>
              <a:rPr lang="en-US" b="1" dirty="0" smtClean="0"/>
              <a:t> count = 0;</a:t>
            </a:r>
            <a:endParaRPr lang="ru-RU" b="1" dirty="0" smtClean="0"/>
          </a:p>
          <a:p>
            <a:r>
              <a:rPr lang="en-US" b="1" dirty="0" smtClean="0"/>
              <a:t>      void inc()</a:t>
            </a:r>
            <a:endParaRPr lang="ru-RU" b="1" dirty="0" smtClean="0"/>
          </a:p>
          <a:p>
            <a:r>
              <a:rPr lang="en-US" b="1" dirty="0" smtClean="0"/>
              <a:t>{</a:t>
            </a:r>
            <a:endParaRPr lang="ru-RU" b="1" dirty="0" smtClean="0"/>
          </a:p>
          <a:p>
            <a:r>
              <a:rPr lang="en-US" b="1" dirty="0" smtClean="0"/>
              <a:t>      count++;</a:t>
            </a:r>
            <a:endParaRPr lang="ru-RU" b="1" dirty="0" smtClean="0"/>
          </a:p>
          <a:p>
            <a:r>
              <a:rPr lang="en-US" b="1" dirty="0" smtClean="0"/>
              <a:t>}</a:t>
            </a:r>
            <a:endParaRPr lang="ru-RU" b="1" dirty="0" smtClean="0"/>
          </a:p>
          <a:p>
            <a:r>
              <a:rPr lang="en-US" b="1" dirty="0" smtClean="0"/>
              <a:t>void </a:t>
            </a:r>
            <a:r>
              <a:rPr lang="en-US" b="1" dirty="0" err="1" smtClean="0"/>
              <a:t>dec</a:t>
            </a:r>
            <a:r>
              <a:rPr lang="en-US" b="1" dirty="0" smtClean="0"/>
              <a:t>()</a:t>
            </a:r>
            <a:endParaRPr lang="ru-RU" b="1" dirty="0" smtClean="0"/>
          </a:p>
          <a:p>
            <a:r>
              <a:rPr lang="en-US" b="1" dirty="0" smtClean="0"/>
              <a:t>{</a:t>
            </a:r>
            <a:endParaRPr lang="ru-RU" b="1" dirty="0" smtClean="0"/>
          </a:p>
          <a:p>
            <a:r>
              <a:rPr lang="en-US" b="1" dirty="0" smtClean="0"/>
              <a:t>      count--;</a:t>
            </a:r>
            <a:endParaRPr lang="ru-RU" b="1" dirty="0" smtClean="0"/>
          </a:p>
          <a:p>
            <a:r>
              <a:rPr lang="en-US" b="1" dirty="0" smtClean="0"/>
              <a:t>}</a:t>
            </a:r>
            <a:endParaRPr lang="ru-RU" b="1" dirty="0" smtClean="0"/>
          </a:p>
          <a:p>
            <a:r>
              <a:rPr lang="en-US" b="1" dirty="0" smtClean="0"/>
              <a:t>}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32770" name="Picture 2" descr="https://www.gifki.org/data/media/56/kompyuter-animatsionnaya-kartinka-00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71678"/>
            <a:ext cx="475791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858000"/>
          </a:xfrm>
        </p:spPr>
        <p:txBody>
          <a:bodyPr>
            <a:normAutofit fontScale="47500" lnSpcReduction="20000"/>
          </a:bodyPr>
          <a:lstStyle/>
          <a:p>
            <a:r>
              <a:rPr lang="ru-RU" sz="9300" b="1" i="1" dirty="0" smtClean="0"/>
              <a:t>Команды</a:t>
            </a:r>
            <a:r>
              <a:rPr lang="en-US" sz="9300" b="1" i="1" dirty="0" smtClean="0"/>
              <a:t>: </a:t>
            </a:r>
            <a:r>
              <a:rPr lang="ru-RU" sz="9300" b="1" i="1" dirty="0" smtClean="0"/>
              <a:t>условные</a:t>
            </a:r>
            <a:endParaRPr lang="ru-RU" sz="9300" b="1" dirty="0" smtClean="0"/>
          </a:p>
          <a:p>
            <a:r>
              <a:rPr lang="en-US" sz="3400" b="1" dirty="0" smtClean="0"/>
              <a:t>if (</a:t>
            </a:r>
            <a:r>
              <a:rPr lang="en-US" sz="3400" b="1" dirty="0" err="1" smtClean="0"/>
              <a:t>booleanExpression</a:t>
            </a:r>
            <a:r>
              <a:rPr lang="en-US" sz="3400" b="1" dirty="0" smtClean="0"/>
              <a:t>)</a:t>
            </a:r>
            <a:endParaRPr lang="ru-RU" sz="3400" b="1" dirty="0" smtClean="0"/>
          </a:p>
          <a:p>
            <a:r>
              <a:rPr lang="en-US" sz="3400" b="1" dirty="0" smtClean="0"/>
              <a:t>{</a:t>
            </a:r>
            <a:endParaRPr lang="ru-RU" sz="3400" b="1" dirty="0" smtClean="0"/>
          </a:p>
          <a:p>
            <a:r>
              <a:rPr lang="en-US" sz="3400" b="1" dirty="0" smtClean="0"/>
              <a:t>      …</a:t>
            </a:r>
            <a:endParaRPr lang="ru-RU" sz="3400" b="1" dirty="0" smtClean="0"/>
          </a:p>
          <a:p>
            <a:r>
              <a:rPr lang="en-US" sz="3400" b="1" dirty="0" smtClean="0"/>
              <a:t>}</a:t>
            </a:r>
            <a:endParaRPr lang="ru-RU" sz="3400" b="1" dirty="0" smtClean="0"/>
          </a:p>
          <a:p>
            <a:r>
              <a:rPr lang="en-US" sz="3400" b="1" dirty="0" smtClean="0"/>
              <a:t>else</a:t>
            </a:r>
            <a:endParaRPr lang="ru-RU" sz="3400" b="1" dirty="0" smtClean="0"/>
          </a:p>
          <a:p>
            <a:r>
              <a:rPr lang="en-US" sz="3400" b="1" dirty="0" smtClean="0"/>
              <a:t>{</a:t>
            </a:r>
            <a:endParaRPr lang="ru-RU" sz="3400" b="1" dirty="0" smtClean="0"/>
          </a:p>
          <a:p>
            <a:r>
              <a:rPr lang="en-US" sz="3400" b="1" dirty="0" smtClean="0"/>
              <a:t>      …</a:t>
            </a:r>
            <a:endParaRPr lang="ru-RU" sz="3400" b="1" dirty="0" smtClean="0"/>
          </a:p>
          <a:p>
            <a:r>
              <a:rPr lang="en-US" sz="3400" b="1" dirty="0" smtClean="0"/>
              <a:t>}</a:t>
            </a:r>
            <a:endParaRPr lang="ru-RU" sz="3400" b="1" dirty="0" smtClean="0"/>
          </a:p>
          <a:p>
            <a:r>
              <a:rPr lang="en-US" sz="3400" b="1" dirty="0" smtClean="0"/>
              <a:t>         </a:t>
            </a:r>
            <a:r>
              <a:rPr lang="en-US" sz="3400" b="1" dirty="0" err="1" smtClean="0"/>
              <a:t>booleanExpression</a:t>
            </a:r>
            <a:r>
              <a:rPr lang="en-US" sz="3400" b="1" dirty="0" smtClean="0"/>
              <a:t> </a:t>
            </a:r>
            <a:r>
              <a:rPr lang="ru-RU" sz="3400" b="1" dirty="0" smtClean="0"/>
              <a:t>– выражение, результат которого равен</a:t>
            </a:r>
            <a:r>
              <a:rPr lang="en-US" sz="3400" b="1" dirty="0" smtClean="0"/>
              <a:t> true</a:t>
            </a:r>
            <a:r>
              <a:rPr lang="ru-RU" sz="3400" b="1" dirty="0" smtClean="0"/>
              <a:t>, либо</a:t>
            </a:r>
            <a:r>
              <a:rPr lang="en-US" sz="3400" b="1" dirty="0" smtClean="0"/>
              <a:t> false</a:t>
            </a:r>
            <a:r>
              <a:rPr lang="ru-RU" sz="3400" b="1" dirty="0" smtClean="0"/>
              <a:t>. Ветка</a:t>
            </a:r>
            <a:r>
              <a:rPr lang="en-US" sz="3400" b="1" dirty="0" smtClean="0"/>
              <a:t> else </a:t>
            </a:r>
            <a:r>
              <a:rPr lang="ru-RU" sz="3400" b="1" dirty="0" smtClean="0"/>
              <a:t>может быть опущена</a:t>
            </a:r>
            <a:r>
              <a:rPr lang="en-US" sz="3400" b="1" dirty="0" smtClean="0"/>
              <a:t>.</a:t>
            </a:r>
            <a:endParaRPr lang="ru-RU" sz="3400" b="1" dirty="0" smtClean="0"/>
          </a:p>
          <a:p>
            <a:r>
              <a:rPr lang="en-US" sz="3400" b="1" dirty="0" smtClean="0"/>
              <a:t>         </a:t>
            </a:r>
            <a:r>
              <a:rPr lang="ru-RU" sz="3400" b="1" dirty="0" smtClean="0"/>
              <a:t>Команда</a:t>
            </a:r>
            <a:r>
              <a:rPr lang="en-US" sz="3400" b="1" dirty="0" smtClean="0"/>
              <a:t> switch:</a:t>
            </a:r>
            <a:endParaRPr lang="ru-RU" sz="3400" b="1" dirty="0" smtClean="0"/>
          </a:p>
          <a:p>
            <a:r>
              <a:rPr lang="en-US" sz="3400" b="1" dirty="0" smtClean="0"/>
              <a:t>         switch (expression)</a:t>
            </a:r>
            <a:endParaRPr lang="ru-RU" sz="3400" b="1" dirty="0" smtClean="0"/>
          </a:p>
          <a:p>
            <a:r>
              <a:rPr lang="en-US" sz="3400" b="1" dirty="0" smtClean="0"/>
              <a:t>      {</a:t>
            </a:r>
            <a:endParaRPr lang="ru-RU" sz="3400" b="1" dirty="0" smtClean="0"/>
          </a:p>
          <a:p>
            <a:r>
              <a:rPr lang="en-US" sz="3400" b="1" dirty="0" smtClean="0"/>
              <a:t>            case constant:</a:t>
            </a:r>
            <a:endParaRPr lang="ru-RU" sz="3400" b="1" dirty="0" smtClean="0"/>
          </a:p>
          <a:p>
            <a:r>
              <a:rPr lang="en-US" sz="3400" b="1" dirty="0" smtClean="0"/>
              <a:t>                  …</a:t>
            </a:r>
            <a:endParaRPr lang="ru-RU" sz="3400" b="1" dirty="0" smtClean="0"/>
          </a:p>
          <a:p>
            <a:r>
              <a:rPr lang="en-US" sz="3400" b="1" dirty="0" smtClean="0"/>
              <a:t>                  break;</a:t>
            </a:r>
            <a:endParaRPr lang="ru-RU" sz="3400" b="1" dirty="0" smtClean="0"/>
          </a:p>
          <a:p>
            <a:r>
              <a:rPr lang="en-US" sz="3400" b="1" dirty="0" smtClean="0"/>
              <a:t>            case constant:</a:t>
            </a:r>
            <a:endParaRPr lang="ru-RU" sz="3400" b="1" dirty="0" smtClean="0"/>
          </a:p>
          <a:p>
            <a:r>
              <a:rPr lang="en-US" sz="3400" b="1" dirty="0" smtClean="0"/>
              <a:t>                  …</a:t>
            </a:r>
            <a:endParaRPr lang="ru-RU" sz="3400" b="1" dirty="0" smtClean="0"/>
          </a:p>
          <a:p>
            <a:r>
              <a:rPr lang="en-US" sz="3400" b="1" dirty="0" smtClean="0"/>
              <a:t>                  break;</a:t>
            </a:r>
            <a:endParaRPr lang="ru-RU" sz="3400" b="1" dirty="0" smtClean="0"/>
          </a:p>
          <a:p>
            <a:r>
              <a:rPr lang="en-US" sz="3400" b="1" dirty="0" smtClean="0"/>
              <a:t>            …</a:t>
            </a:r>
            <a:endParaRPr lang="ru-RU" sz="3400" b="1" dirty="0" smtClean="0"/>
          </a:p>
          <a:p>
            <a:r>
              <a:rPr lang="en-US" sz="3400" b="1" dirty="0" smtClean="0"/>
              <a:t>            default:</a:t>
            </a:r>
            <a:endParaRPr lang="ru-RU" sz="3400" b="1" dirty="0" smtClean="0"/>
          </a:p>
          <a:p>
            <a:r>
              <a:rPr lang="en-US" sz="3400" b="1" dirty="0" smtClean="0"/>
              <a:t>                  …</a:t>
            </a:r>
            <a:endParaRPr lang="ru-RU" sz="3400" b="1" dirty="0" smtClean="0"/>
          </a:p>
          <a:p>
            <a:r>
              <a:rPr lang="en-US" sz="3400" b="1" dirty="0" smtClean="0"/>
              <a:t>                  break</a:t>
            </a:r>
            <a:r>
              <a:rPr lang="ru-RU" sz="3400" b="1" dirty="0" smtClean="0"/>
              <a:t>;</a:t>
            </a:r>
          </a:p>
          <a:p>
            <a:r>
              <a:rPr lang="en-US" sz="3400" b="1" dirty="0" smtClean="0"/>
              <a:t>      </a:t>
            </a:r>
            <a:r>
              <a:rPr lang="ru-RU" sz="3400" b="1" dirty="0" smtClean="0"/>
              <a:t>}</a:t>
            </a:r>
          </a:p>
          <a:p>
            <a:r>
              <a:rPr lang="en-US" dirty="0" smtClean="0"/>
              <a:t>       </a:t>
            </a:r>
            <a:endParaRPr lang="ru-RU" dirty="0"/>
          </a:p>
        </p:txBody>
      </p:sp>
      <p:pic>
        <p:nvPicPr>
          <p:cNvPr id="31746" name="Picture 2" descr="https://dissolvedgirl.neocities.org/graphics/compu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0"/>
            <a:ext cx="4667276" cy="2800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.pinimg.com/originals/e7/dc/6b/e7dc6b6978a12fcff63d5769a6859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29066"/>
            <a:ext cx="7358082" cy="56289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86842" cy="6858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 </a:t>
            </a:r>
            <a:r>
              <a:rPr lang="en-US" sz="5900" b="1" dirty="0" smtClean="0">
                <a:solidFill>
                  <a:srgbClr val="FF0000"/>
                </a:solidFill>
              </a:rPr>
              <a:t> expression</a:t>
            </a:r>
            <a:r>
              <a:rPr lang="ru-RU" sz="5900" b="1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– </a:t>
            </a:r>
            <a:r>
              <a:rPr lang="ru-RU" b="1" dirty="0" smtClean="0"/>
              <a:t>выражение, которое вычисляется однажды и его результат равен одной из </a:t>
            </a:r>
            <a:r>
              <a:rPr lang="en-US" b="1" dirty="0" smtClean="0"/>
              <a:t>constant </a:t>
            </a:r>
            <a:r>
              <a:rPr lang="ru-RU" b="1" dirty="0" smtClean="0"/>
              <a:t>меток. Либо, если значение выражения не указано явно, то выполняется блок </a:t>
            </a:r>
            <a:r>
              <a:rPr lang="en-US" b="1" dirty="0" smtClean="0"/>
              <a:t>default</a:t>
            </a:r>
            <a:r>
              <a:rPr lang="ru-RU" b="1" dirty="0" smtClean="0"/>
              <a:t>. Блок </a:t>
            </a:r>
            <a:r>
              <a:rPr lang="en-US" b="1" dirty="0" smtClean="0"/>
              <a:t>default</a:t>
            </a:r>
            <a:r>
              <a:rPr lang="ru-RU" b="1" dirty="0" smtClean="0"/>
              <a:t> может и отсутствовать. Существует несколько правил написания </a:t>
            </a:r>
            <a:r>
              <a:rPr lang="en-US" b="1" dirty="0" smtClean="0"/>
              <a:t>switch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·      </a:t>
            </a:r>
            <a:r>
              <a:rPr lang="en-US" b="1" dirty="0" smtClean="0">
                <a:solidFill>
                  <a:srgbClr val="FF0000"/>
                </a:solidFill>
              </a:rPr>
              <a:t>switch</a:t>
            </a:r>
            <a:r>
              <a:rPr lang="ru-RU" b="1" dirty="0" smtClean="0"/>
              <a:t> может быть использован только на основных типах данных, таких как </a:t>
            </a:r>
            <a:r>
              <a:rPr lang="en-US" b="1" dirty="0" err="1" smtClean="0"/>
              <a:t>int</a:t>
            </a:r>
            <a:r>
              <a:rPr lang="en-US" b="1" dirty="0" smtClean="0"/>
              <a:t> </a:t>
            </a:r>
            <a:r>
              <a:rPr lang="ru-RU" b="1" dirty="0" smtClean="0"/>
              <a:t>или </a:t>
            </a:r>
            <a:r>
              <a:rPr lang="en-US" b="1" dirty="0" err="1" smtClean="0"/>
              <a:t>enum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·     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</a:rPr>
              <a:t>constant</a:t>
            </a:r>
            <a:r>
              <a:rPr lang="en-US" b="1" dirty="0" smtClean="0"/>
              <a:t> </a:t>
            </a:r>
            <a:r>
              <a:rPr lang="ru-RU" b="1" dirty="0" smtClean="0"/>
              <a:t>должны быть константами;</a:t>
            </a:r>
          </a:p>
          <a:p>
            <a:r>
              <a:rPr lang="ru-RU" b="1" dirty="0" smtClean="0"/>
              <a:t>·      </a:t>
            </a:r>
            <a:r>
              <a:rPr lang="en-US" b="1" dirty="0" smtClean="0">
                <a:solidFill>
                  <a:srgbClr val="FF0000"/>
                </a:solidFill>
              </a:rPr>
              <a:t>constant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/>
              <a:t>должны быть уникальными значениями;</a:t>
            </a:r>
          </a:p>
          <a:p>
            <a:r>
              <a:rPr lang="ru-RU" b="1" dirty="0" smtClean="0"/>
              <a:t>·      один и тот же блок может относиться к нескольким меткам, если метки не разделены другими блоками кода.</a:t>
            </a:r>
          </a:p>
          <a:p>
            <a:r>
              <a:rPr lang="en-US" b="1" dirty="0" smtClean="0"/>
              <a:t>switch (day)</a:t>
            </a:r>
            <a:endParaRPr lang="ru-RU" b="1" dirty="0" smtClean="0"/>
          </a:p>
          <a:p>
            <a:r>
              <a:rPr lang="en-US" b="1" dirty="0" smtClean="0"/>
              <a:t>{</a:t>
            </a:r>
            <a:endParaRPr lang="ru-RU" b="1" dirty="0" smtClean="0"/>
          </a:p>
          <a:p>
            <a:r>
              <a:rPr lang="en-US" b="1" dirty="0" smtClean="0"/>
              <a:t>   case </a:t>
            </a:r>
            <a:r>
              <a:rPr lang="en-US" b="1" dirty="0" err="1" smtClean="0"/>
              <a:t>mon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en-US" b="1" dirty="0" smtClean="0"/>
              <a:t>         value = 0;</a:t>
            </a:r>
            <a:endParaRPr lang="ru-RU" b="1" dirty="0" smtClean="0"/>
          </a:p>
          <a:p>
            <a:r>
              <a:rPr lang="en-US" b="1" dirty="0" smtClean="0"/>
              <a:t>         break;</a:t>
            </a:r>
            <a:endParaRPr lang="ru-RU" b="1" dirty="0" smtClean="0"/>
          </a:p>
          <a:p>
            <a:r>
              <a:rPr lang="en-US" b="1" dirty="0" smtClean="0"/>
              <a:t>   case </a:t>
            </a:r>
            <a:r>
              <a:rPr lang="en-US" b="1" dirty="0" err="1" smtClean="0"/>
              <a:t>tue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en-US" b="1" dirty="0" smtClean="0"/>
              <a:t>   case wed:</a:t>
            </a:r>
            <a:endParaRPr lang="ru-RU" b="1" dirty="0" smtClean="0"/>
          </a:p>
          <a:p>
            <a:r>
              <a:rPr lang="en-US" b="1" dirty="0" smtClean="0"/>
              <a:t>   case </a:t>
            </a:r>
            <a:r>
              <a:rPr lang="en-US" b="1" dirty="0" err="1" smtClean="0"/>
              <a:t>thu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en-US" b="1" dirty="0" smtClean="0"/>
              <a:t>         value = 1;</a:t>
            </a:r>
            <a:endParaRPr lang="ru-RU" b="1" dirty="0" smtClean="0"/>
          </a:p>
          <a:p>
            <a:r>
              <a:rPr lang="en-US" b="1" dirty="0" smtClean="0"/>
              <a:t>         break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}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Важно: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 </a:t>
            </a:r>
            <a:r>
              <a:rPr lang="en-US" dirty="0" smtClean="0">
                <a:solidFill>
                  <a:srgbClr val="FF0000"/>
                </a:solidFill>
              </a:rPr>
              <a:t>switch</a:t>
            </a:r>
            <a:r>
              <a:rPr lang="ru-RU" dirty="0" smtClean="0">
                <a:solidFill>
                  <a:srgbClr val="FF0000"/>
                </a:solidFill>
              </a:rPr>
              <a:t> допускается использование </a:t>
            </a:r>
            <a:r>
              <a:rPr lang="en-US" dirty="0" smtClean="0">
                <a:solidFill>
                  <a:srgbClr val="FF0000"/>
                </a:solidFill>
              </a:rPr>
              <a:t>return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thumbs.gfycat.com/GrandiosePoshAntbear-size_restric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66"/>
            <a:ext cx="6594628" cy="72628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9001156" cy="6572272"/>
          </a:xfrm>
        </p:spPr>
        <p:txBody>
          <a:bodyPr>
            <a:normAutofit fontScale="55000" lnSpcReduction="20000"/>
          </a:bodyPr>
          <a:lstStyle/>
          <a:p>
            <a:r>
              <a:rPr lang="ru-RU" sz="6500" b="1" i="1" dirty="0" smtClean="0"/>
              <a:t>Команды</a:t>
            </a:r>
            <a:r>
              <a:rPr lang="en-US" sz="6500" b="1" i="1" dirty="0" smtClean="0"/>
              <a:t>: </a:t>
            </a:r>
            <a:r>
              <a:rPr lang="ru-RU" sz="6500" b="1" i="1" dirty="0" smtClean="0"/>
              <a:t>организации циклов</a:t>
            </a:r>
            <a:endParaRPr lang="ru-RU" sz="6500" dirty="0" smtClean="0"/>
          </a:p>
          <a:p>
            <a:r>
              <a:rPr lang="en-US" b="1" dirty="0" smtClean="0"/>
              <a:t>        while (</a:t>
            </a:r>
            <a:r>
              <a:rPr lang="en-US" b="1" dirty="0" err="1" smtClean="0"/>
              <a:t>booleanExpression</a:t>
            </a:r>
            <a:r>
              <a:rPr lang="en-US" b="1" dirty="0" smtClean="0"/>
              <a:t>) </a:t>
            </a:r>
            <a:endParaRPr lang="ru-RU" b="1" dirty="0" smtClean="0"/>
          </a:p>
          <a:p>
            <a:r>
              <a:rPr lang="en-US" b="1" dirty="0" smtClean="0"/>
              <a:t>               statement</a:t>
            </a:r>
            <a:endParaRPr lang="ru-RU" b="1" dirty="0" smtClean="0"/>
          </a:p>
          <a:p>
            <a:r>
              <a:rPr lang="en-US" b="1" dirty="0" smtClean="0"/>
              <a:t> </a:t>
            </a:r>
            <a:endParaRPr lang="ru-RU" b="1" dirty="0" smtClean="0"/>
          </a:p>
          <a:p>
            <a:r>
              <a:rPr lang="en-US" b="1" dirty="0" smtClean="0"/>
              <a:t>        for (initialization; </a:t>
            </a:r>
            <a:r>
              <a:rPr lang="en-US" b="1" dirty="0" err="1" smtClean="0"/>
              <a:t>booleanExpression</a:t>
            </a:r>
            <a:r>
              <a:rPr lang="en-US" b="1" dirty="0" smtClean="0"/>
              <a:t>; </a:t>
            </a:r>
            <a:r>
              <a:rPr lang="en-US" b="1" dirty="0" err="1" smtClean="0"/>
              <a:t>updateControlVariable</a:t>
            </a:r>
            <a:r>
              <a:rPr lang="en-US" b="1" dirty="0" smtClean="0"/>
              <a:t>)</a:t>
            </a:r>
            <a:endParaRPr lang="ru-RU" b="1" dirty="0" smtClean="0"/>
          </a:p>
          <a:p>
            <a:r>
              <a:rPr lang="en-US" b="1" dirty="0" smtClean="0"/>
              <a:t>                statement</a:t>
            </a:r>
            <a:endParaRPr lang="ru-RU" b="1" dirty="0" smtClean="0"/>
          </a:p>
          <a:p>
            <a:r>
              <a:rPr lang="en-US" b="1" dirty="0" smtClean="0"/>
              <a:t> 	</a:t>
            </a:r>
            <a:endParaRPr lang="ru-RU" b="1" dirty="0" smtClean="0"/>
          </a:p>
          <a:p>
            <a:r>
              <a:rPr lang="en-US" b="1" dirty="0" smtClean="0"/>
              <a:t>        do</a:t>
            </a:r>
            <a:endParaRPr lang="ru-RU" b="1" dirty="0" smtClean="0"/>
          </a:p>
          <a:p>
            <a:r>
              <a:rPr lang="en-US" b="1" dirty="0" smtClean="0"/>
              <a:t>               statement</a:t>
            </a:r>
            <a:endParaRPr lang="ru-RU" b="1" dirty="0" smtClean="0"/>
          </a:p>
          <a:p>
            <a:r>
              <a:rPr lang="en-US" b="1" dirty="0" smtClean="0"/>
              <a:t>        while (</a:t>
            </a:r>
            <a:r>
              <a:rPr lang="en-US" b="1" dirty="0" err="1" smtClean="0"/>
              <a:t>booleanExpression</a:t>
            </a:r>
            <a:r>
              <a:rPr lang="en-US" b="1" dirty="0" smtClean="0"/>
              <a:t>);</a:t>
            </a:r>
            <a:endParaRPr lang="ru-RU" b="1" dirty="0" smtClean="0"/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booleanExpression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smtClean="0"/>
              <a:t>– логическое выражение, пока оно</a:t>
            </a:r>
            <a:r>
              <a:rPr lang="en-US" b="1" dirty="0" smtClean="0"/>
              <a:t> </a:t>
            </a:r>
            <a:r>
              <a:rPr lang="ru-RU" b="1" dirty="0" smtClean="0"/>
              <a:t>имеет значение</a:t>
            </a:r>
            <a:r>
              <a:rPr lang="en-US" b="1" dirty="0" smtClean="0"/>
              <a:t> true </a:t>
            </a:r>
            <a:r>
              <a:rPr lang="ru-RU" b="1" dirty="0" smtClean="0"/>
              <a:t>цикл выполняется.</a:t>
            </a: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initialization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smtClean="0"/>
              <a:t>– выполнение начальной инициализации управляющей переменной цикла (инициализация может быть опущена или возможна инициализация не только управляющей переменной цикла).</a:t>
            </a: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updateControlVariable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smtClean="0"/>
              <a:t>– изменение управляющей переменной цикла (изменение может быть опущено или возможно изменение не только управляющей переменной цикла).</a:t>
            </a:r>
          </a:p>
          <a:p>
            <a:r>
              <a:rPr lang="en-US" b="1" dirty="0" err="1" smtClean="0"/>
              <a:t>int</a:t>
            </a:r>
            <a:r>
              <a:rPr lang="en-US" b="1" dirty="0" smtClean="0"/>
              <a:t> j = 10;</a:t>
            </a:r>
            <a:endParaRPr lang="ru-RU" b="1" dirty="0" smtClean="0"/>
          </a:p>
          <a:p>
            <a:r>
              <a:rPr lang="en-US" b="1" dirty="0" smtClean="0"/>
              <a:t>for (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= 0; </a:t>
            </a:r>
            <a:r>
              <a:rPr lang="en-US" b="1" dirty="0" err="1" smtClean="0"/>
              <a:t>i</a:t>
            </a:r>
            <a:r>
              <a:rPr lang="en-US" b="1" dirty="0" smtClean="0"/>
              <a:t> &lt;= j; </a:t>
            </a:r>
            <a:r>
              <a:rPr lang="en-US" b="1" dirty="0" err="1" smtClean="0"/>
              <a:t>i</a:t>
            </a:r>
            <a:r>
              <a:rPr lang="en-US" b="1" dirty="0" smtClean="0"/>
              <a:t>++, j--)</a:t>
            </a:r>
            <a:endParaRPr lang="ru-RU" b="1" dirty="0" smtClean="0"/>
          </a:p>
          <a:p>
            <a:r>
              <a:rPr lang="ru-RU" b="1" dirty="0" smtClean="0"/>
              <a:t>{</a:t>
            </a:r>
          </a:p>
          <a:p>
            <a:r>
              <a:rPr lang="en-US" b="1" dirty="0" smtClean="0"/>
              <a:t>       </a:t>
            </a:r>
            <a:r>
              <a:rPr lang="ru-RU" b="1" dirty="0" smtClean="0"/>
              <a:t> …</a:t>
            </a:r>
          </a:p>
          <a:p>
            <a:r>
              <a:rPr lang="ru-RU" b="1" dirty="0" smtClean="0"/>
              <a:t>}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st4.depositphotos.com/18290558/20173/i/1600/depositphotos_201734962-stock-photo-render-graduate-holding-laptop.jpg"/>
          <p:cNvPicPr>
            <a:picLocks noChangeAspect="1" noChangeArrowheads="1"/>
          </p:cNvPicPr>
          <p:nvPr/>
        </p:nvPicPr>
        <p:blipFill>
          <a:blip r:embed="rId2" cstate="print"/>
          <a:srcRect b="10772"/>
          <a:stretch>
            <a:fillRect/>
          </a:stretch>
        </p:blipFill>
        <p:spPr bwMode="auto">
          <a:xfrm>
            <a:off x="5715008" y="3662604"/>
            <a:ext cx="3428992" cy="3195396"/>
          </a:xfrm>
          <a:prstGeom prst="rect">
            <a:avLst/>
          </a:prstGeom>
          <a:noFill/>
        </p:spPr>
      </p:pic>
      <p:pic>
        <p:nvPicPr>
          <p:cNvPr id="12290" name="Picture 2" descr="https://svetliachokkstovo.edusite.ru/images/3206999ccd1c5b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500090"/>
            <a:ext cx="4857784" cy="4857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785926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sz="8900" b="1" dirty="0" smtClean="0"/>
              <a:t>Гипотеза</a:t>
            </a:r>
            <a:r>
              <a:rPr lang="ru-RU" sz="8900" i="1" dirty="0" smtClean="0"/>
              <a:t>:</a:t>
            </a:r>
            <a:r>
              <a:rPr lang="ru-RU" sz="4900" i="1" dirty="0" smtClean="0"/>
              <a:t/>
            </a:r>
            <a:br>
              <a:rPr lang="ru-RU" sz="4900" i="1" dirty="0" smtClean="0"/>
            </a:br>
            <a:r>
              <a:rPr lang="ru-RU" sz="4900" i="1" dirty="0"/>
              <a:t/>
            </a:r>
            <a:br>
              <a:rPr lang="ru-RU" sz="4900" i="1" dirty="0"/>
            </a:br>
            <a:r>
              <a:rPr lang="ru-RU" sz="4900" i="1" dirty="0" smtClean="0"/>
              <a:t/>
            </a:r>
            <a:br>
              <a:rPr lang="ru-RU" sz="4900" i="1" dirty="0" smtClean="0"/>
            </a:br>
            <a:r>
              <a:rPr lang="ru-RU" sz="6000" b="1" i="1" dirty="0" smtClean="0"/>
              <a:t> C# не представляет сложности для новичков.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29264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63.userapi.com/c857532/v857532758/c4c20/0N7UDXAJp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357694"/>
            <a:ext cx="2405026" cy="25003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4714876" cy="5857916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i="1" dirty="0" smtClean="0"/>
              <a:t>Управление ошибками</a:t>
            </a:r>
          </a:p>
          <a:p>
            <a:endParaRPr lang="ru-RU" sz="12800" b="1" dirty="0" smtClean="0"/>
          </a:p>
          <a:p>
            <a:r>
              <a:rPr lang="en-US" sz="7200" b="1" dirty="0" smtClean="0"/>
              <a:t>try</a:t>
            </a:r>
            <a:endParaRPr lang="ru-RU" sz="7200" b="1" dirty="0" smtClean="0"/>
          </a:p>
          <a:p>
            <a:r>
              <a:rPr lang="en-US" sz="7200" b="1" dirty="0" smtClean="0"/>
              <a:t>{</a:t>
            </a:r>
            <a:endParaRPr lang="ru-RU" sz="7200" b="1" dirty="0" smtClean="0"/>
          </a:p>
          <a:p>
            <a:r>
              <a:rPr lang="en-US" sz="7200" b="1" dirty="0" smtClean="0"/>
              <a:t>        </a:t>
            </a:r>
            <a:r>
              <a:rPr lang="en-US" sz="7200" b="1" dirty="0" err="1" smtClean="0"/>
              <a:t>int</a:t>
            </a:r>
            <a:r>
              <a:rPr lang="en-US" sz="7200" b="1" dirty="0" smtClean="0"/>
              <a:t> </a:t>
            </a:r>
            <a:r>
              <a:rPr lang="en-US" sz="7200" b="1" dirty="0" err="1" smtClean="0"/>
              <a:t>leftHandSide</a:t>
            </a:r>
            <a:r>
              <a:rPr lang="en-US" sz="7200" b="1" dirty="0" smtClean="0"/>
              <a:t> = Int32.Parse(</a:t>
            </a:r>
            <a:r>
              <a:rPr lang="en-US" sz="7200" b="1" dirty="0" err="1" smtClean="0"/>
              <a:t>leftHandSideOperand.Text</a:t>
            </a:r>
            <a:r>
              <a:rPr lang="en-US" sz="7200" b="1" dirty="0" smtClean="0"/>
              <a:t>);</a:t>
            </a:r>
            <a:endParaRPr lang="ru-RU" sz="7200" b="1" dirty="0" smtClean="0"/>
          </a:p>
          <a:p>
            <a:r>
              <a:rPr lang="en-US" sz="7200" b="1" dirty="0" smtClean="0"/>
              <a:t>        </a:t>
            </a:r>
            <a:r>
              <a:rPr lang="en-US" sz="7200" b="1" dirty="0" err="1" smtClean="0"/>
              <a:t>int</a:t>
            </a:r>
            <a:r>
              <a:rPr lang="en-US" sz="7200" b="1" dirty="0" smtClean="0"/>
              <a:t> </a:t>
            </a:r>
            <a:r>
              <a:rPr lang="en-US" sz="7200" b="1" dirty="0" err="1" smtClean="0"/>
              <a:t>rightHandSide</a:t>
            </a:r>
            <a:r>
              <a:rPr lang="en-US" sz="7200" b="1" dirty="0" smtClean="0"/>
              <a:t> = Int32.Parse(</a:t>
            </a:r>
            <a:r>
              <a:rPr lang="en-US" sz="7200" b="1" dirty="0" err="1" smtClean="0"/>
              <a:t>rightHandSideOperand.Text</a:t>
            </a:r>
            <a:r>
              <a:rPr lang="en-US" sz="7200" b="1" dirty="0" smtClean="0"/>
              <a:t>);</a:t>
            </a:r>
            <a:endParaRPr lang="ru-RU" sz="7200" b="1" dirty="0" smtClean="0"/>
          </a:p>
          <a:p>
            <a:r>
              <a:rPr lang="en-US" sz="7200" b="1" dirty="0" smtClean="0"/>
              <a:t>        </a:t>
            </a:r>
            <a:r>
              <a:rPr lang="en-US" sz="7200" b="1" dirty="0" err="1" smtClean="0"/>
              <a:t>int</a:t>
            </a:r>
            <a:r>
              <a:rPr lang="en-US" sz="7200" b="1" dirty="0" smtClean="0"/>
              <a:t> answer = </a:t>
            </a:r>
            <a:r>
              <a:rPr lang="en-US" sz="7200" b="1" dirty="0" err="1" smtClean="0"/>
              <a:t>doCalculation</a:t>
            </a:r>
            <a:r>
              <a:rPr lang="en-US" sz="7200" b="1" dirty="0" smtClean="0"/>
              <a:t>(</a:t>
            </a:r>
            <a:r>
              <a:rPr lang="en-US" sz="7200" b="1" dirty="0" err="1" smtClean="0"/>
              <a:t>leftHandSide</a:t>
            </a:r>
            <a:r>
              <a:rPr lang="en-US" sz="7200" b="1" dirty="0" smtClean="0"/>
              <a:t>, </a:t>
            </a:r>
            <a:r>
              <a:rPr lang="en-US" sz="7200" b="1" dirty="0" err="1" smtClean="0"/>
              <a:t>rightHandSide</a:t>
            </a:r>
            <a:r>
              <a:rPr lang="en-US" sz="7200" b="1" dirty="0" smtClean="0"/>
              <a:t>);</a:t>
            </a:r>
            <a:endParaRPr lang="ru-RU" sz="7200" b="1" dirty="0" smtClean="0"/>
          </a:p>
          <a:p>
            <a:r>
              <a:rPr lang="en-US" sz="7200" b="1" dirty="0" smtClean="0"/>
              <a:t>        </a:t>
            </a:r>
            <a:r>
              <a:rPr lang="en-US" sz="7200" b="1" dirty="0" err="1" smtClean="0"/>
              <a:t>result.Text</a:t>
            </a:r>
            <a:r>
              <a:rPr lang="en-US" sz="7200" b="1" dirty="0" smtClean="0"/>
              <a:t> = </a:t>
            </a:r>
            <a:r>
              <a:rPr lang="en-US" sz="7200" b="1" dirty="0" err="1" smtClean="0"/>
              <a:t>answer.ToString</a:t>
            </a:r>
            <a:r>
              <a:rPr lang="en-US" sz="7200" b="1" dirty="0" smtClean="0"/>
              <a:t>(); </a:t>
            </a:r>
            <a:endParaRPr lang="ru-RU" sz="7200" b="1" dirty="0" smtClean="0"/>
          </a:p>
          <a:p>
            <a:r>
              <a:rPr lang="en-US" sz="7200" b="1" dirty="0" smtClean="0"/>
              <a:t>}</a:t>
            </a:r>
            <a:endParaRPr lang="ru-RU" sz="7200" b="1" dirty="0" smtClean="0"/>
          </a:p>
          <a:p>
            <a:r>
              <a:rPr lang="en-US" sz="7200" b="1" dirty="0" smtClean="0"/>
              <a:t>catch (</a:t>
            </a:r>
            <a:r>
              <a:rPr lang="en-US" sz="7200" b="1" dirty="0" err="1" smtClean="0"/>
              <a:t>FormatException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fEx</a:t>
            </a:r>
            <a:r>
              <a:rPr lang="en-US" sz="7200" b="1" dirty="0" smtClean="0"/>
              <a:t>)</a:t>
            </a:r>
            <a:endParaRPr lang="ru-RU" sz="7200" b="1" dirty="0" smtClean="0"/>
          </a:p>
          <a:p>
            <a:r>
              <a:rPr lang="en-US" sz="7200" b="1" dirty="0" smtClean="0"/>
              <a:t>{</a:t>
            </a:r>
            <a:endParaRPr lang="ru-RU" sz="7200" b="1" dirty="0" smtClean="0"/>
          </a:p>
          <a:p>
            <a:r>
              <a:rPr lang="en-US" sz="7200" b="1" dirty="0" smtClean="0"/>
              <a:t>        </a:t>
            </a:r>
            <a:r>
              <a:rPr lang="ru-RU" sz="7200" b="1" dirty="0" smtClean="0"/>
              <a:t>…</a:t>
            </a:r>
          </a:p>
          <a:p>
            <a:r>
              <a:rPr lang="ru-RU" sz="7200" b="1" dirty="0" smtClean="0"/>
              <a:t>}</a:t>
            </a:r>
          </a:p>
          <a:p>
            <a:r>
              <a:rPr lang="en-US" sz="7200" b="1" dirty="0" smtClean="0"/>
              <a:t>c</a:t>
            </a:r>
            <a:r>
              <a:rPr lang="ru-RU" sz="7200" b="1" dirty="0" err="1" smtClean="0"/>
              <a:t>atch</a:t>
            </a:r>
            <a:r>
              <a:rPr lang="ru-RU" sz="7200" b="1" dirty="0" smtClean="0"/>
              <a:t> (</a:t>
            </a:r>
            <a:r>
              <a:rPr lang="ru-RU" sz="7200" b="1" dirty="0" err="1" smtClean="0"/>
              <a:t>OverflowException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oEx</a:t>
            </a:r>
            <a:r>
              <a:rPr lang="ru-RU" sz="7200" b="1" dirty="0" smtClean="0"/>
              <a:t>)</a:t>
            </a:r>
          </a:p>
          <a:p>
            <a:r>
              <a:rPr lang="ru-RU" sz="7200" b="1" dirty="0" smtClean="0"/>
              <a:t>{</a:t>
            </a:r>
          </a:p>
          <a:p>
            <a:r>
              <a:rPr lang="en-US" sz="7200" b="1" dirty="0" smtClean="0"/>
              <a:t>       </a:t>
            </a:r>
            <a:r>
              <a:rPr lang="ru-RU" sz="7200" b="1" dirty="0" smtClean="0"/>
              <a:t> …</a:t>
            </a:r>
          </a:p>
          <a:p>
            <a:r>
              <a:rPr lang="ru-RU" sz="7200" b="1" dirty="0" smtClean="0"/>
              <a:t>}</a:t>
            </a:r>
          </a:p>
          <a:p>
            <a:r>
              <a:rPr lang="ru-RU" sz="7200" b="1" dirty="0" smtClean="0"/>
              <a:t> </a:t>
            </a:r>
          </a:p>
          <a:p>
            <a:r>
              <a:rPr lang="ru-RU" sz="5500" b="1" dirty="0" smtClean="0"/>
              <a:t>\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714356"/>
            <a:ext cx="38576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того чтобы гарантированно выполнить какие-либо действия используйте блок </a:t>
            </a:r>
            <a:r>
              <a:rPr lang="en-US" b="1" dirty="0" smtClean="0">
                <a:solidFill>
                  <a:srgbClr val="FF0000"/>
                </a:solidFill>
              </a:rPr>
              <a:t>finally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smtClean="0"/>
              <a:t> </a:t>
            </a:r>
          </a:p>
          <a:p>
            <a:r>
              <a:rPr lang="en-US" b="1" dirty="0" err="1" smtClean="0"/>
              <a:t>TextReader</a:t>
            </a:r>
            <a:r>
              <a:rPr lang="en-US" b="1" dirty="0" smtClean="0"/>
              <a:t> reader = null;  </a:t>
            </a:r>
            <a:endParaRPr lang="ru-RU" b="1" dirty="0" smtClean="0"/>
          </a:p>
          <a:p>
            <a:r>
              <a:rPr lang="en-US" b="1" dirty="0" smtClean="0"/>
              <a:t>try </a:t>
            </a:r>
            <a:endParaRPr lang="ru-RU" b="1" dirty="0" smtClean="0"/>
          </a:p>
          <a:p>
            <a:r>
              <a:rPr lang="en-US" b="1" dirty="0" smtClean="0"/>
              <a:t>{ </a:t>
            </a:r>
            <a:endParaRPr lang="ru-RU" b="1" dirty="0" smtClean="0"/>
          </a:p>
          <a:p>
            <a:r>
              <a:rPr lang="en-US" b="1" dirty="0" smtClean="0"/>
              <a:t>    reader = </a:t>
            </a:r>
            <a:r>
              <a:rPr lang="en-US" b="1" dirty="0" err="1" smtClean="0"/>
              <a:t>src.OpenText</a:t>
            </a:r>
            <a:r>
              <a:rPr lang="en-US" b="1" dirty="0" smtClean="0"/>
              <a:t>(); </a:t>
            </a:r>
            <a:endParaRPr lang="ru-RU" b="1" dirty="0" smtClean="0"/>
          </a:p>
          <a:p>
            <a:r>
              <a:rPr lang="en-US" b="1" dirty="0" smtClean="0"/>
              <a:t>    string line; </a:t>
            </a:r>
            <a:endParaRPr lang="ru-RU" b="1" dirty="0" smtClean="0"/>
          </a:p>
          <a:p>
            <a:r>
              <a:rPr lang="en-US" b="1" dirty="0" smtClean="0"/>
              <a:t>    while ((line = </a:t>
            </a:r>
            <a:r>
              <a:rPr lang="en-US" b="1" dirty="0" err="1" smtClean="0"/>
              <a:t>reader.ReadLine</a:t>
            </a:r>
            <a:r>
              <a:rPr lang="en-US" b="1" dirty="0" smtClean="0"/>
              <a:t>()) != null) </a:t>
            </a:r>
            <a:endParaRPr lang="ru-RU" b="1" dirty="0" smtClean="0"/>
          </a:p>
          <a:p>
            <a:r>
              <a:rPr lang="en-US" b="1" dirty="0" smtClean="0"/>
              <a:t>    { </a:t>
            </a:r>
            <a:endParaRPr lang="ru-RU" b="1" dirty="0" smtClean="0"/>
          </a:p>
          <a:p>
            <a:r>
              <a:rPr lang="en-US" b="1" dirty="0" smtClean="0"/>
              <a:t>        </a:t>
            </a:r>
            <a:r>
              <a:rPr lang="en-US" b="1" dirty="0" err="1" smtClean="0"/>
              <a:t>source.Text</a:t>
            </a:r>
            <a:r>
              <a:rPr lang="en-US" b="1" dirty="0" smtClean="0"/>
              <a:t> += line + "\n"; </a:t>
            </a:r>
            <a:endParaRPr lang="ru-RU" b="1" dirty="0" smtClean="0"/>
          </a:p>
          <a:p>
            <a:r>
              <a:rPr lang="en-US" b="1" dirty="0" smtClean="0"/>
              <a:t>    } </a:t>
            </a:r>
            <a:endParaRPr lang="ru-RU" b="1" dirty="0" smtClean="0"/>
          </a:p>
          <a:p>
            <a:r>
              <a:rPr lang="en-US" b="1" dirty="0" smtClean="0"/>
              <a:t>} </a:t>
            </a:r>
            <a:endParaRPr lang="ru-RU" b="1" dirty="0" smtClean="0"/>
          </a:p>
          <a:p>
            <a:r>
              <a:rPr lang="en-US" b="1" dirty="0" smtClean="0"/>
              <a:t>finally </a:t>
            </a:r>
            <a:endParaRPr lang="ru-RU" b="1" dirty="0" smtClean="0"/>
          </a:p>
          <a:p>
            <a:r>
              <a:rPr lang="en-US" b="1" dirty="0" smtClean="0"/>
              <a:t>{ </a:t>
            </a:r>
            <a:endParaRPr lang="ru-RU" b="1" dirty="0" smtClean="0"/>
          </a:p>
          <a:p>
            <a:r>
              <a:rPr lang="en-US" b="1" dirty="0" smtClean="0"/>
              <a:t>    if (reader != null) </a:t>
            </a:r>
            <a:endParaRPr lang="ru-RU" b="1" dirty="0" smtClean="0"/>
          </a:p>
          <a:p>
            <a:r>
              <a:rPr lang="en-US" b="1" dirty="0" smtClean="0"/>
              <a:t>    { </a:t>
            </a:r>
            <a:endParaRPr lang="ru-RU" b="1" dirty="0" smtClean="0"/>
          </a:p>
          <a:p>
            <a:r>
              <a:rPr lang="en-US" b="1" dirty="0" smtClean="0"/>
              <a:t>        </a:t>
            </a:r>
            <a:r>
              <a:rPr lang="en-US" b="1" dirty="0" err="1" smtClean="0"/>
              <a:t>reader.Close</a:t>
            </a:r>
            <a:r>
              <a:rPr lang="en-US" b="1" dirty="0" smtClean="0"/>
              <a:t>(); </a:t>
            </a:r>
            <a:endParaRPr lang="ru-RU" b="1" dirty="0" smtClean="0"/>
          </a:p>
          <a:p>
            <a:r>
              <a:rPr lang="en-US" b="1" dirty="0" smtClean="0"/>
              <a:t>    } </a:t>
            </a:r>
            <a:endParaRPr lang="ru-RU" b="1" dirty="0" smtClean="0"/>
          </a:p>
          <a:p>
            <a:r>
              <a:rPr lang="ru-RU" b="1" dirty="0" smtClean="0"/>
              <a:t>}</a:t>
            </a:r>
          </a:p>
          <a:p>
            <a:r>
              <a:rPr lang="ru-RU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img0.liveinternet.ru/images/attach/c/1/59/950/59950301_58528fab2fdc58cf9ef24c5d6756f2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00108"/>
            <a:ext cx="5332581" cy="6286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6072230"/>
          </a:xfrm>
        </p:spPr>
        <p:txBody>
          <a:bodyPr>
            <a:normAutofit fontScale="70000" lnSpcReduction="20000"/>
          </a:bodyPr>
          <a:lstStyle/>
          <a:p>
            <a:r>
              <a:rPr lang="ru-RU" sz="5700" b="1" i="1" dirty="0" smtClean="0"/>
              <a:t>Порождение исключений</a:t>
            </a:r>
            <a:endParaRPr lang="ru-RU" sz="5700" dirty="0" smtClean="0"/>
          </a:p>
          <a:p>
            <a:r>
              <a:rPr lang="en-US" b="1" dirty="0" smtClean="0"/>
              <a:t>public static string </a:t>
            </a:r>
            <a:r>
              <a:rPr lang="en-US" b="1" dirty="0" err="1" smtClean="0"/>
              <a:t>monthName</a:t>
            </a:r>
            <a:r>
              <a:rPr lang="en-US" b="1" dirty="0" smtClean="0"/>
              <a:t>(</a:t>
            </a:r>
            <a:r>
              <a:rPr lang="en-US" b="1" dirty="0" err="1" smtClean="0"/>
              <a:t>int</a:t>
            </a:r>
            <a:r>
              <a:rPr lang="en-US" b="1" dirty="0" smtClean="0"/>
              <a:t> month) </a:t>
            </a:r>
            <a:endParaRPr lang="ru-RU" b="1" dirty="0" smtClean="0"/>
          </a:p>
          <a:p>
            <a:r>
              <a:rPr lang="en-US" b="1" dirty="0" smtClean="0"/>
              <a:t>{ </a:t>
            </a:r>
            <a:endParaRPr lang="ru-RU" b="1" dirty="0" smtClean="0"/>
          </a:p>
          <a:p>
            <a:r>
              <a:rPr lang="en-US" b="1" dirty="0" smtClean="0"/>
              <a:t>   switch (month) </a:t>
            </a:r>
            <a:endParaRPr lang="ru-RU" b="1" dirty="0" smtClean="0"/>
          </a:p>
          <a:p>
            <a:r>
              <a:rPr lang="en-US" b="1" dirty="0" smtClean="0"/>
              <a:t>   { </a:t>
            </a:r>
            <a:endParaRPr lang="ru-RU" b="1" dirty="0" smtClean="0"/>
          </a:p>
          <a:p>
            <a:r>
              <a:rPr lang="en-US" b="1" dirty="0" smtClean="0"/>
              <a:t>      case 1 :  </a:t>
            </a:r>
            <a:endParaRPr lang="ru-RU" b="1" dirty="0" smtClean="0"/>
          </a:p>
          <a:p>
            <a:r>
              <a:rPr lang="en-US" b="1" dirty="0" smtClean="0"/>
              <a:t>          return "January"; </a:t>
            </a:r>
            <a:endParaRPr lang="ru-RU" b="1" dirty="0" smtClean="0"/>
          </a:p>
          <a:p>
            <a:r>
              <a:rPr lang="en-US" b="1" dirty="0" smtClean="0"/>
              <a:t>      case 2 : </a:t>
            </a:r>
            <a:endParaRPr lang="ru-RU" b="1" dirty="0" smtClean="0"/>
          </a:p>
          <a:p>
            <a:r>
              <a:rPr lang="en-US" b="1" dirty="0" smtClean="0"/>
              <a:t>          return "February";  </a:t>
            </a:r>
            <a:endParaRPr lang="ru-RU" b="1" dirty="0" smtClean="0"/>
          </a:p>
          <a:p>
            <a:r>
              <a:rPr lang="en-US" b="1" dirty="0" smtClean="0"/>
              <a:t>      ... </a:t>
            </a:r>
            <a:endParaRPr lang="ru-RU" b="1" dirty="0" smtClean="0"/>
          </a:p>
          <a:p>
            <a:r>
              <a:rPr lang="en-US" b="1" dirty="0" smtClean="0"/>
              <a:t>      case 12 : </a:t>
            </a:r>
            <a:endParaRPr lang="ru-RU" b="1" dirty="0" smtClean="0"/>
          </a:p>
          <a:p>
            <a:r>
              <a:rPr lang="en-US" b="1" dirty="0" smtClean="0"/>
              <a:t>          return "December";  </a:t>
            </a:r>
            <a:endParaRPr lang="ru-RU" b="1" dirty="0" smtClean="0"/>
          </a:p>
          <a:p>
            <a:r>
              <a:rPr lang="en-US" b="1" dirty="0" smtClean="0"/>
              <a:t>      default : </a:t>
            </a:r>
            <a:endParaRPr lang="ru-RU" b="1" dirty="0" smtClean="0"/>
          </a:p>
          <a:p>
            <a:r>
              <a:rPr lang="en-US" b="1" dirty="0" smtClean="0"/>
              <a:t>          throw new </a:t>
            </a:r>
            <a:r>
              <a:rPr lang="en-US" b="1" dirty="0" err="1" smtClean="0"/>
              <a:t>ArgumentOutOfRangeException</a:t>
            </a:r>
            <a:r>
              <a:rPr lang="en-US" b="1" dirty="0" smtClean="0"/>
              <a:t>("Bad month"); </a:t>
            </a:r>
            <a:endParaRPr lang="ru-RU" b="1" dirty="0" smtClean="0"/>
          </a:p>
          <a:p>
            <a:r>
              <a:rPr lang="en-US" b="1" dirty="0" smtClean="0"/>
              <a:t>   </a:t>
            </a:r>
            <a:r>
              <a:rPr lang="ru-RU" b="1" dirty="0" smtClean="0"/>
              <a:t>}</a:t>
            </a:r>
          </a:p>
          <a:p>
            <a:r>
              <a:rPr lang="ru-RU" b="1" dirty="0" smtClean="0"/>
              <a:t>}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715436" cy="6072230"/>
          </a:xfrm>
        </p:spPr>
        <p:txBody>
          <a:bodyPr>
            <a:normAutofit fontScale="85000" lnSpcReduction="20000"/>
          </a:bodyPr>
          <a:lstStyle/>
          <a:p>
            <a:r>
              <a:rPr lang="ru-RU" sz="6400" b="1" i="1" dirty="0" smtClean="0"/>
              <a:t>Использование классов</a:t>
            </a:r>
            <a:endParaRPr lang="ru-RU" sz="6400" dirty="0" smtClean="0"/>
          </a:p>
          <a:p>
            <a:r>
              <a:rPr lang="en-US" b="1" dirty="0" smtClean="0"/>
              <a:t>class Circle </a:t>
            </a:r>
            <a:endParaRPr lang="ru-RU" b="1" dirty="0" smtClean="0"/>
          </a:p>
          <a:p>
            <a:r>
              <a:rPr lang="en-US" b="1" dirty="0" smtClean="0"/>
              <a:t>{ </a:t>
            </a:r>
            <a:endParaRPr lang="ru-RU" b="1" dirty="0" smtClean="0"/>
          </a:p>
          <a:p>
            <a:r>
              <a:rPr lang="en-US" b="1" dirty="0" smtClean="0"/>
              <a:t>    double Area()  </a:t>
            </a:r>
            <a:endParaRPr lang="ru-RU" b="1" dirty="0" smtClean="0"/>
          </a:p>
          <a:p>
            <a:r>
              <a:rPr lang="en-US" b="1" dirty="0" smtClean="0"/>
              <a:t>    { </a:t>
            </a:r>
            <a:endParaRPr lang="ru-RU" b="1" dirty="0" smtClean="0"/>
          </a:p>
          <a:p>
            <a:r>
              <a:rPr lang="en-US" b="1" dirty="0" smtClean="0"/>
              <a:t>        return </a:t>
            </a:r>
            <a:r>
              <a:rPr lang="en-US" b="1" dirty="0" err="1" smtClean="0"/>
              <a:t>Math.PI</a:t>
            </a:r>
            <a:r>
              <a:rPr lang="en-US" b="1" dirty="0" smtClean="0"/>
              <a:t> * radius * radius;  </a:t>
            </a:r>
            <a:endParaRPr lang="ru-RU" b="1" dirty="0" smtClean="0"/>
          </a:p>
          <a:p>
            <a:r>
              <a:rPr lang="en-US" b="1" dirty="0" smtClean="0"/>
              <a:t>    </a:t>
            </a:r>
            <a:r>
              <a:rPr lang="ru-RU" b="1" dirty="0" smtClean="0"/>
              <a:t>} </a:t>
            </a:r>
          </a:p>
          <a:p>
            <a:r>
              <a:rPr lang="en-US" b="1" dirty="0" smtClean="0"/>
              <a:t>  </a:t>
            </a:r>
            <a:endParaRPr lang="ru-RU" b="1" dirty="0" smtClean="0"/>
          </a:p>
          <a:p>
            <a:r>
              <a:rPr lang="en-US" b="1" dirty="0" smtClean="0"/>
              <a:t>    double radius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}</a:t>
            </a:r>
          </a:p>
          <a:p>
            <a:r>
              <a:rPr lang="ru-RU" b="1" dirty="0" smtClean="0"/>
              <a:t>Создание и инициализация переменной</a:t>
            </a:r>
            <a:r>
              <a:rPr lang="en-US" b="1" dirty="0" smtClean="0"/>
              <a:t> </a:t>
            </a:r>
            <a:r>
              <a:rPr lang="ru-RU" b="1" dirty="0" smtClean="0"/>
              <a:t>(экземпляра класса):</a:t>
            </a:r>
          </a:p>
          <a:p>
            <a:r>
              <a:rPr lang="en-US" b="1" dirty="0" smtClean="0"/>
              <a:t>Circle c</a:t>
            </a:r>
            <a:r>
              <a:rPr lang="ru-RU" b="1" dirty="0" smtClean="0"/>
              <a:t>;</a:t>
            </a:r>
          </a:p>
          <a:p>
            <a:r>
              <a:rPr lang="en-US" b="1" dirty="0" smtClean="0"/>
              <a:t>c</a:t>
            </a:r>
            <a:r>
              <a:rPr lang="ru-RU" b="1" dirty="0" smtClean="0"/>
              <a:t> = </a:t>
            </a:r>
            <a:r>
              <a:rPr lang="en-US" b="1" dirty="0" smtClean="0"/>
              <a:t>new Circle</a:t>
            </a:r>
            <a:r>
              <a:rPr lang="ru-RU" b="1" dirty="0" smtClean="0"/>
              <a:t>();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6000792"/>
          </a:xfrm>
        </p:spPr>
        <p:txBody>
          <a:bodyPr>
            <a:normAutofit fontScale="70000" lnSpcReduction="20000"/>
          </a:bodyPr>
          <a:lstStyle/>
          <a:p>
            <a:r>
              <a:rPr lang="ru-RU" sz="5700" b="1" i="1" dirty="0" smtClean="0"/>
              <a:t>Доступность членов класса</a:t>
            </a:r>
            <a:endParaRPr lang="ru-RU" sz="5700" dirty="0" smtClean="0"/>
          </a:p>
          <a:p>
            <a:r>
              <a:rPr lang="ru-RU" sz="3400" dirty="0" smtClean="0"/>
              <a:t>   </a:t>
            </a:r>
            <a:r>
              <a:rPr lang="ru-RU" sz="3400" b="1" dirty="0" smtClean="0"/>
              <a:t>     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</a:rPr>
              <a:t>private </a:t>
            </a:r>
            <a:r>
              <a:rPr lang="ru-RU" sz="3400" b="1" dirty="0" smtClean="0"/>
              <a:t>устанавливает доступность только внутри класса</a:t>
            </a:r>
          </a:p>
          <a:p>
            <a:r>
              <a:rPr lang="ru-RU" sz="3400" b="1" dirty="0" smtClean="0"/>
              <a:t>       </a:t>
            </a:r>
            <a:r>
              <a:rPr lang="ru-RU" sz="34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</a:rPr>
              <a:t>public</a:t>
            </a:r>
            <a:r>
              <a:rPr lang="ru-RU" sz="3400" b="1" dirty="0" smtClean="0"/>
              <a:t> устанавливает доступность не только внутри класса, но и извне.</a:t>
            </a:r>
          </a:p>
          <a:p>
            <a:r>
              <a:rPr lang="en-US" sz="3400" b="1" dirty="0" smtClean="0"/>
              <a:t>class Circle </a:t>
            </a:r>
            <a:endParaRPr lang="ru-RU" sz="3400" b="1" dirty="0" smtClean="0"/>
          </a:p>
          <a:p>
            <a:r>
              <a:rPr lang="en-US" sz="3400" b="1" dirty="0" smtClean="0"/>
              <a:t>{ </a:t>
            </a:r>
            <a:endParaRPr lang="ru-RU" sz="3400" b="1" dirty="0" smtClean="0"/>
          </a:p>
          <a:p>
            <a:r>
              <a:rPr lang="en-US" sz="3400" b="1" dirty="0" smtClean="0"/>
              <a:t>    public double Area()  </a:t>
            </a:r>
            <a:endParaRPr lang="ru-RU" sz="3400" b="1" dirty="0" smtClean="0"/>
          </a:p>
          <a:p>
            <a:r>
              <a:rPr lang="en-US" sz="3400" b="1" dirty="0" smtClean="0"/>
              <a:t>    { </a:t>
            </a:r>
            <a:endParaRPr lang="ru-RU" sz="3400" b="1" dirty="0" smtClean="0"/>
          </a:p>
          <a:p>
            <a:r>
              <a:rPr lang="en-US" sz="3400" b="1" dirty="0" smtClean="0"/>
              <a:t>        return 3.141592 * radius * radius;  </a:t>
            </a:r>
            <a:endParaRPr lang="ru-RU" sz="3400" b="1" dirty="0" smtClean="0"/>
          </a:p>
          <a:p>
            <a:r>
              <a:rPr lang="en-US" sz="3400" b="1" dirty="0" smtClean="0"/>
              <a:t>    } </a:t>
            </a:r>
            <a:endParaRPr lang="ru-RU" sz="3400" b="1" dirty="0" smtClean="0"/>
          </a:p>
          <a:p>
            <a:r>
              <a:rPr lang="en-US" sz="3400" b="1" dirty="0" smtClean="0"/>
              <a:t>  </a:t>
            </a:r>
            <a:endParaRPr lang="ru-RU" sz="3400" b="1" dirty="0" smtClean="0"/>
          </a:p>
          <a:p>
            <a:r>
              <a:rPr lang="en-US" sz="3400" b="1" dirty="0" smtClean="0"/>
              <a:t>    private double radius; </a:t>
            </a:r>
            <a:endParaRPr lang="ru-RU" sz="3400" b="1" dirty="0" smtClean="0"/>
          </a:p>
          <a:p>
            <a:r>
              <a:rPr lang="en-US" sz="3400" b="1" dirty="0" smtClean="0"/>
              <a:t>}</a:t>
            </a:r>
            <a:endParaRPr lang="ru-RU" sz="3400" b="1" dirty="0" smtClean="0"/>
          </a:p>
          <a:p>
            <a:r>
              <a:rPr lang="ru-RU" sz="3400" b="1" dirty="0" smtClean="0">
                <a:solidFill>
                  <a:srgbClr val="FF0000"/>
                </a:solidFill>
              </a:rPr>
              <a:t>Важно:</a:t>
            </a:r>
          </a:p>
          <a:p>
            <a:r>
              <a:rPr lang="ru-RU" sz="3400" b="1" dirty="0" smtClean="0">
                <a:solidFill>
                  <a:srgbClr val="FF0000"/>
                </a:solidFill>
              </a:rPr>
              <a:t>Поля класса автоматически инициализируются значениями 0, </a:t>
            </a:r>
            <a:r>
              <a:rPr lang="en-US" sz="3400" b="1" dirty="0" smtClean="0">
                <a:solidFill>
                  <a:srgbClr val="FF0000"/>
                </a:solidFill>
              </a:rPr>
              <a:t>false</a:t>
            </a:r>
            <a:r>
              <a:rPr lang="ru-RU" sz="3400" b="1" dirty="0" smtClean="0">
                <a:solidFill>
                  <a:srgbClr val="FF0000"/>
                </a:solidFill>
              </a:rPr>
              <a:t>, </a:t>
            </a:r>
            <a:r>
              <a:rPr lang="en-US" sz="3400" b="1" dirty="0" smtClean="0">
                <a:solidFill>
                  <a:srgbClr val="FF0000"/>
                </a:solidFill>
              </a:rPr>
              <a:t>null </a:t>
            </a:r>
            <a:r>
              <a:rPr lang="ru-RU" sz="3400" b="1" dirty="0" smtClean="0">
                <a:solidFill>
                  <a:srgbClr val="FF0000"/>
                </a:solidFill>
              </a:rPr>
              <a:t>в зависимости от типа поля.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286544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Статические методы и данные</a:t>
            </a:r>
            <a:endParaRPr lang="ru-RU" sz="3600" b="1" dirty="0" smtClean="0"/>
          </a:p>
          <a:p>
            <a:r>
              <a:rPr lang="ru-RU" sz="1800" b="1" dirty="0" smtClean="0"/>
              <a:t>Статическое поле</a:t>
            </a:r>
            <a:r>
              <a:rPr lang="en-US" sz="1800" b="1" dirty="0" smtClean="0"/>
              <a:t>:</a:t>
            </a:r>
            <a:endParaRPr lang="ru-RU" sz="1800" b="1" dirty="0" smtClean="0"/>
          </a:p>
          <a:p>
            <a:r>
              <a:rPr lang="en-US" sz="1800" b="1" dirty="0" smtClean="0"/>
              <a:t>public double Area()  </a:t>
            </a:r>
            <a:endParaRPr lang="ru-RU" sz="1800" b="1" dirty="0" smtClean="0"/>
          </a:p>
          <a:p>
            <a:r>
              <a:rPr lang="en-US" sz="1800" b="1" dirty="0" smtClean="0"/>
              <a:t>    {  </a:t>
            </a:r>
            <a:endParaRPr lang="ru-RU" sz="1800" b="1" dirty="0" smtClean="0"/>
          </a:p>
          <a:p>
            <a:r>
              <a:rPr lang="en-US" sz="1800" b="1" dirty="0" smtClean="0"/>
              <a:t>        return </a:t>
            </a:r>
            <a:r>
              <a:rPr lang="en-US" sz="1800" b="1" dirty="0" err="1" smtClean="0"/>
              <a:t>Math.PI</a:t>
            </a:r>
            <a:r>
              <a:rPr lang="en-US" sz="1800" b="1" dirty="0" smtClean="0"/>
              <a:t> * radius * radius;  </a:t>
            </a:r>
            <a:endParaRPr lang="ru-RU" sz="1800" b="1" dirty="0" smtClean="0"/>
          </a:p>
          <a:p>
            <a:r>
              <a:rPr lang="en-US" sz="1800" b="1" dirty="0" smtClean="0"/>
              <a:t>    }</a:t>
            </a:r>
            <a:endParaRPr lang="ru-RU" sz="1800" b="1" dirty="0" smtClean="0"/>
          </a:p>
          <a:p>
            <a:r>
              <a:rPr lang="ru-RU" sz="1800" b="1" dirty="0" smtClean="0"/>
              <a:t>Статический метод</a:t>
            </a:r>
            <a:r>
              <a:rPr lang="en-US" sz="1800" b="1" dirty="0" smtClean="0"/>
              <a:t>:</a:t>
            </a:r>
            <a:endParaRPr lang="ru-RU" sz="1800" b="1" dirty="0" smtClean="0"/>
          </a:p>
          <a:p>
            <a:r>
              <a:rPr lang="en-US" sz="1800" b="1" dirty="0" smtClean="0"/>
              <a:t>class Math </a:t>
            </a:r>
            <a:endParaRPr lang="ru-RU" sz="1800" b="1" dirty="0" smtClean="0"/>
          </a:p>
          <a:p>
            <a:r>
              <a:rPr lang="en-US" sz="1800" b="1" dirty="0" smtClean="0"/>
              <a:t>{ </a:t>
            </a:r>
            <a:endParaRPr lang="ru-RU" sz="1800" b="1" dirty="0" smtClean="0"/>
          </a:p>
          <a:p>
            <a:r>
              <a:rPr lang="en-US" sz="1800" b="1" dirty="0" smtClean="0"/>
              <a:t>    public static double </a:t>
            </a:r>
            <a:r>
              <a:rPr lang="en-US" sz="1800" b="1" dirty="0" err="1" smtClean="0"/>
              <a:t>Sqrt</a:t>
            </a:r>
            <a:r>
              <a:rPr lang="en-US" sz="1800" b="1" dirty="0" smtClean="0"/>
              <a:t>(double d) { ... } </a:t>
            </a:r>
            <a:endParaRPr lang="ru-RU" sz="1800" b="1" dirty="0" smtClean="0"/>
          </a:p>
          <a:p>
            <a:r>
              <a:rPr lang="en-US" sz="1800" b="1" dirty="0" smtClean="0"/>
              <a:t>    </a:t>
            </a:r>
            <a:r>
              <a:rPr lang="ru-RU" sz="1800" b="1" dirty="0" smtClean="0"/>
              <a:t>...</a:t>
            </a:r>
          </a:p>
          <a:p>
            <a:r>
              <a:rPr lang="ru-RU" sz="1800" b="1" dirty="0" smtClean="0"/>
              <a:t>}</a:t>
            </a:r>
          </a:p>
          <a:p>
            <a:r>
              <a:rPr lang="ru-RU" sz="1800" b="1" dirty="0" smtClean="0"/>
              <a:t>...</a:t>
            </a:r>
          </a:p>
          <a:p>
            <a:r>
              <a:rPr lang="ru-RU" sz="1800" b="1" dirty="0" err="1" smtClean="0"/>
              <a:t>double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d</a:t>
            </a:r>
            <a:r>
              <a:rPr lang="ru-RU" sz="1800" b="1" dirty="0" smtClean="0"/>
              <a:t> = </a:t>
            </a:r>
            <a:r>
              <a:rPr lang="en-US" sz="1800" b="1" dirty="0" smtClean="0"/>
              <a:t>Math</a:t>
            </a:r>
            <a:r>
              <a:rPr lang="ru-RU" sz="1800" b="1" dirty="0" smtClean="0"/>
              <a:t>.</a:t>
            </a:r>
            <a:r>
              <a:rPr lang="ru-RU" sz="1800" b="1" dirty="0" err="1" smtClean="0"/>
              <a:t>Sqrt</a:t>
            </a:r>
            <a:r>
              <a:rPr lang="ru-RU" sz="1800" b="1" dirty="0" smtClean="0"/>
              <a:t>(9);</a:t>
            </a:r>
          </a:p>
          <a:p>
            <a:r>
              <a:rPr lang="ru-RU" sz="1800" b="1" dirty="0" smtClean="0"/>
              <a:t>Использование ключевого слова </a:t>
            </a:r>
            <a:r>
              <a:rPr lang="en-US" sz="1800" b="1" dirty="0" smtClean="0"/>
              <a:t>const</a:t>
            </a:r>
            <a:r>
              <a:rPr lang="ru-RU" sz="1800" b="1" dirty="0" smtClean="0"/>
              <a:t> делает поле статическим по умолчанию:</a:t>
            </a:r>
          </a:p>
          <a:p>
            <a:r>
              <a:rPr lang="en-US" sz="1800" b="1" dirty="0" smtClean="0"/>
              <a:t>class Math </a:t>
            </a:r>
            <a:endParaRPr lang="ru-RU" sz="1800" b="1" dirty="0" smtClean="0"/>
          </a:p>
          <a:p>
            <a:r>
              <a:rPr lang="en-US" sz="1800" b="1" dirty="0" smtClean="0"/>
              <a:t>{ </a:t>
            </a:r>
            <a:endParaRPr lang="ru-RU" sz="1800" b="1" dirty="0" smtClean="0"/>
          </a:p>
          <a:p>
            <a:r>
              <a:rPr lang="en-US" sz="1800" b="1" dirty="0" smtClean="0"/>
              <a:t>    ... </a:t>
            </a:r>
            <a:endParaRPr lang="ru-RU" sz="1800" b="1" dirty="0" smtClean="0"/>
          </a:p>
          <a:p>
            <a:r>
              <a:rPr lang="en-US" sz="1800" b="1" dirty="0" smtClean="0"/>
              <a:t>    public const double PI = 3.14159265358979; </a:t>
            </a:r>
            <a:endParaRPr lang="ru-RU" sz="1800" b="1" dirty="0" smtClean="0"/>
          </a:p>
          <a:p>
            <a:r>
              <a:rPr lang="en-US" sz="1800" b="1" dirty="0" smtClean="0"/>
              <a:t>}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ng.pngtree.com/back_origin_pic/03/88/28/21678c53554b94f18e2edb261088a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/>
              <a:t>Пишем первую программу на </a:t>
            </a:r>
            <a:r>
              <a:rPr lang="ru-RU" sz="8000" b="1" dirty="0" err="1" smtClean="0"/>
              <a:t>Си-шарп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программировании есть такая традиция – изучение любого языка начинается с написания программы, которая выводит на экран сообщение «</a:t>
            </a:r>
            <a:r>
              <a:rPr lang="ru-RU" dirty="0" err="1" smtClean="0"/>
              <a:t>Hello</a:t>
            </a:r>
            <a:r>
              <a:rPr lang="ru-RU" dirty="0" smtClean="0"/>
              <a:t>, </a:t>
            </a:r>
            <a:r>
              <a:rPr lang="ru-RU" dirty="0" err="1" smtClean="0"/>
              <a:t>World</a:t>
            </a:r>
            <a:r>
              <a:rPr lang="ru-RU" dirty="0" smtClean="0"/>
              <a:t>!». Мы не будем отступать от традиций.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Запускаем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Visual</a:t>
            </a:r>
            <a:r>
              <a:rPr lang="ru-RU" dirty="0" smtClean="0"/>
              <a:t> C# 2013 </a:t>
            </a:r>
            <a:r>
              <a:rPr lang="ru-RU" dirty="0" err="1" smtClean="0"/>
              <a:t>Express</a:t>
            </a:r>
            <a:r>
              <a:rPr lang="ru-RU" dirty="0" smtClean="0"/>
              <a:t> -&gt; Меню -&gt; Файл -&gt; Новый проект -&gt; В списке выбираем </a:t>
            </a:r>
            <a:r>
              <a:rPr lang="ru-RU" dirty="0" err="1" smtClean="0"/>
              <a:t>Console</a:t>
            </a:r>
            <a:r>
              <a:rPr lang="ru-RU" dirty="0" smtClean="0"/>
              <a:t> </a:t>
            </a:r>
            <a:r>
              <a:rPr lang="ru-RU" dirty="0" err="1" smtClean="0"/>
              <a:t>Application</a:t>
            </a:r>
            <a:r>
              <a:rPr lang="ru-RU" dirty="0" smtClean="0"/>
              <a:t> (Консольное приложение) -&gt; называем проект и жмем ОК. В итоге будет создан проект с одним файлом с расширением *.</a:t>
            </a:r>
            <a:r>
              <a:rPr lang="ru-RU" dirty="0" err="1" smtClean="0"/>
              <a:t>cs</a:t>
            </a:r>
            <a:r>
              <a:rPr lang="ru-RU" dirty="0" smtClean="0"/>
              <a:t> в котором мы и будем писать нашу программу. В этом файле уже есть несколько шаблонных строк кода.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715404" cy="6000792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/>
              <a:t>using System;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/>
              <a:t>namespace </a:t>
            </a:r>
            <a:r>
              <a:rPr lang="ru-RU" sz="3800" b="1" dirty="0" err="1"/>
              <a:t>Первая_программа</a:t>
            </a:r>
            <a:r>
              <a:rPr lang="ru-RU" sz="3800" b="1" dirty="0" smtClean="0"/>
              <a:t/>
            </a:r>
            <a:br>
              <a:rPr lang="ru-RU" sz="3800" b="1" dirty="0" smtClean="0"/>
            </a:br>
            <a:r>
              <a:rPr lang="ru-RU" sz="3800" b="1" dirty="0"/>
              <a:t>{</a:t>
            </a:r>
            <a:r>
              <a:rPr lang="ru-RU" sz="3800" b="1" dirty="0" smtClean="0"/>
              <a:t/>
            </a:r>
            <a:br>
              <a:rPr lang="ru-RU" sz="3800" b="1" dirty="0" smtClean="0"/>
            </a:br>
            <a:r>
              <a:rPr lang="en-US" sz="3800" b="1" dirty="0"/>
              <a:t>class Program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/>
              <a:t>{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/>
              <a:t>static void Main(string[] </a:t>
            </a:r>
            <a:r>
              <a:rPr lang="en-US" sz="3800" b="1" dirty="0" err="1"/>
              <a:t>args</a:t>
            </a:r>
            <a:r>
              <a:rPr lang="en-US" sz="3800" b="1" dirty="0"/>
              <a:t>)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/>
              <a:t>{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 err="1"/>
              <a:t>Console.WriteLine</a:t>
            </a:r>
            <a:r>
              <a:rPr lang="en-US" sz="3800" b="1" dirty="0"/>
              <a:t>("</a:t>
            </a:r>
            <a:r>
              <a:rPr lang="ru-RU" sz="3800" b="1" dirty="0" err="1" smtClean="0"/>
              <a:t>Привет,красотка</a:t>
            </a:r>
            <a:r>
              <a:rPr lang="ru-RU" sz="3800" b="1" dirty="0" smtClean="0"/>
              <a:t>!");</a:t>
            </a:r>
            <a:br>
              <a:rPr lang="ru-RU" sz="3800" b="1" dirty="0" smtClean="0"/>
            </a:br>
            <a:r>
              <a:rPr lang="en-US" sz="3800" b="1" dirty="0" err="1"/>
              <a:t>Console.ReadKey</a:t>
            </a:r>
            <a:r>
              <a:rPr lang="en-US" sz="3800" b="1" dirty="0"/>
              <a:t>();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/>
              <a:t>}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/>
              <a:t>}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 smtClean="0"/>
              <a:t>}</a:t>
            </a:r>
            <a:endParaRPr lang="ru-RU" sz="3800" b="1" dirty="0" smtClean="0"/>
          </a:p>
          <a:p>
            <a:r>
              <a:rPr lang="ru-RU" sz="3800" b="1" dirty="0" smtClean="0">
                <a:solidFill>
                  <a:srgbClr val="FF0000"/>
                </a:solidFill>
              </a:rPr>
              <a:t> И это уже готовая программа, только она не делает ничего.</a:t>
            </a:r>
            <a:br>
              <a:rPr lang="ru-RU" sz="3800" b="1" dirty="0" smtClean="0">
                <a:solidFill>
                  <a:srgbClr val="FF0000"/>
                </a:solidFill>
              </a:rPr>
            </a:br>
            <a:r>
              <a:rPr lang="ru-RU" sz="3800" b="1" dirty="0" smtClean="0">
                <a:solidFill>
                  <a:srgbClr val="FF0000"/>
                </a:solidFill>
              </a:rPr>
              <a:t>Добавим несколько строк кода между фигурными скобками функции </a:t>
            </a:r>
            <a:r>
              <a:rPr lang="ru-RU" sz="3800" b="1" dirty="0" err="1" smtClean="0">
                <a:solidFill>
                  <a:srgbClr val="FF0000"/>
                </a:solidFill>
              </a:rPr>
              <a:t>Main</a:t>
            </a:r>
            <a:r>
              <a:rPr lang="ru-RU" sz="3800" b="1" dirty="0" smtClean="0">
                <a:solidFill>
                  <a:srgbClr val="FF0000"/>
                </a:solidFill>
              </a:rPr>
              <a:t>, чтобы вывести «</a:t>
            </a:r>
            <a:r>
              <a:rPr lang="ru-RU" sz="3800" b="1" dirty="0" err="1" smtClean="0">
                <a:solidFill>
                  <a:srgbClr val="FF0000"/>
                </a:solidFill>
              </a:rPr>
              <a:t>Привет,красотка</a:t>
            </a:r>
            <a:r>
              <a:rPr lang="ru-RU" sz="3800" b="1" dirty="0" smtClean="0">
                <a:solidFill>
                  <a:srgbClr val="FF0000"/>
                </a:solidFill>
              </a:rPr>
              <a:t>!» на экран.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7000924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/>
              <a:t>// Сумма чисел от мин до макс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/>
              <a:t>using System;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namespace </a:t>
            </a:r>
            <a:r>
              <a:rPr lang="ru-RU" sz="4000" b="1" dirty="0" err="1"/>
              <a:t>Сумма_чисел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{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/>
              <a:t>class Program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{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static </a:t>
            </a:r>
            <a:r>
              <a:rPr lang="en-US" sz="4000" b="1" dirty="0" err="1"/>
              <a:t>int</a:t>
            </a:r>
            <a:r>
              <a:rPr lang="en-US" sz="4000" b="1" dirty="0"/>
              <a:t> </a:t>
            </a:r>
            <a:r>
              <a:rPr lang="en-US" sz="4000" b="1" dirty="0" err="1"/>
              <a:t>n_min</a:t>
            </a:r>
            <a:r>
              <a:rPr lang="en-US" sz="4000" b="1" dirty="0"/>
              <a:t>, </a:t>
            </a:r>
            <a:r>
              <a:rPr lang="en-US" sz="4000" b="1" dirty="0" err="1"/>
              <a:t>n_max</a:t>
            </a:r>
            <a:r>
              <a:rPr lang="en-US" sz="4000" b="1" dirty="0"/>
              <a:t>;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static </a:t>
            </a:r>
            <a:r>
              <a:rPr lang="en-US" sz="4000" b="1" dirty="0" err="1"/>
              <a:t>int</a:t>
            </a:r>
            <a:r>
              <a:rPr lang="en-US" sz="4000" b="1" dirty="0"/>
              <a:t> sum;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static void Main(string[] </a:t>
            </a:r>
            <a:r>
              <a:rPr lang="en-US" sz="4000" b="1" dirty="0" err="1"/>
              <a:t>args</a:t>
            </a:r>
            <a:r>
              <a:rPr lang="en-US" sz="4000" b="1" dirty="0"/>
              <a:t>)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{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/>
              <a:t>ввод();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сумма1();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вывод("Сумма чисел через цикл = ");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 err="1"/>
              <a:t>Console.ReadKey</a:t>
            </a:r>
            <a:r>
              <a:rPr lang="en-US" sz="4000" b="1" dirty="0"/>
              <a:t>();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}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static void </a:t>
            </a:r>
            <a:r>
              <a:rPr lang="ru-RU" sz="4000" b="1" dirty="0"/>
              <a:t>ввод()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{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 err="1"/>
              <a:t>Console.Write</a:t>
            </a:r>
            <a:r>
              <a:rPr lang="en-US" sz="4000" b="1" dirty="0"/>
              <a:t>("</a:t>
            </a:r>
            <a:r>
              <a:rPr lang="ru-RU" sz="4000" b="1" dirty="0"/>
              <a:t>начальное число = ");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 err="1"/>
              <a:t>n_min</a:t>
            </a:r>
            <a:r>
              <a:rPr lang="en-US" sz="4000" b="1" dirty="0"/>
              <a:t> = Convert.ToInt32(</a:t>
            </a:r>
            <a:r>
              <a:rPr lang="en-US" sz="4000" b="1" dirty="0" err="1"/>
              <a:t>Console.ReadLine</a:t>
            </a:r>
            <a:r>
              <a:rPr lang="en-US" sz="4000" b="1" dirty="0"/>
              <a:t>());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/>
              <a:t>Console.Write</a:t>
            </a:r>
            <a:r>
              <a:rPr lang="en-US" sz="4000" b="1" dirty="0"/>
              <a:t>("</a:t>
            </a:r>
            <a:r>
              <a:rPr lang="ru-RU" sz="4000" b="1" dirty="0"/>
              <a:t>конечное число = ");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 err="1"/>
              <a:t>n_max</a:t>
            </a:r>
            <a:r>
              <a:rPr lang="en-US" sz="4000" b="1" dirty="0"/>
              <a:t> = Convert.ToInt32(</a:t>
            </a:r>
            <a:r>
              <a:rPr lang="en-US" sz="4000" b="1" dirty="0" err="1"/>
              <a:t>Console.ReadLine</a:t>
            </a:r>
            <a:r>
              <a:rPr lang="en-US" sz="4000" b="1" dirty="0"/>
              <a:t>());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}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static void </a:t>
            </a:r>
            <a:r>
              <a:rPr lang="ru-RU" sz="4000" b="1" dirty="0"/>
              <a:t>сумма1()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{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/>
              <a:t>sum = 0;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for (</a:t>
            </a:r>
            <a:r>
              <a:rPr lang="en-US" sz="4000" b="1" dirty="0" err="1"/>
              <a:t>int</a:t>
            </a:r>
            <a:r>
              <a:rPr lang="en-US" sz="4000" b="1" dirty="0"/>
              <a:t> </a:t>
            </a:r>
            <a:r>
              <a:rPr lang="en-US" sz="4000" b="1" dirty="0" err="1"/>
              <a:t>i</a:t>
            </a:r>
            <a:r>
              <a:rPr lang="en-US" sz="4000" b="1" dirty="0"/>
              <a:t> = </a:t>
            </a:r>
            <a:r>
              <a:rPr lang="en-US" sz="4000" b="1" dirty="0" err="1"/>
              <a:t>n_min</a:t>
            </a:r>
            <a:r>
              <a:rPr lang="en-US" sz="4000" b="1" dirty="0"/>
              <a:t>; </a:t>
            </a:r>
            <a:r>
              <a:rPr lang="en-US" sz="4000" b="1" dirty="0" err="1"/>
              <a:t>i</a:t>
            </a:r>
            <a:r>
              <a:rPr lang="en-US" sz="4000" b="1" dirty="0"/>
              <a:t> &lt;= </a:t>
            </a:r>
            <a:r>
              <a:rPr lang="en-US" sz="4000" b="1" dirty="0" err="1"/>
              <a:t>n_max</a:t>
            </a:r>
            <a:r>
              <a:rPr lang="en-US" sz="4000" b="1" dirty="0"/>
              <a:t>; </a:t>
            </a:r>
            <a:r>
              <a:rPr lang="en-US" sz="4000" b="1" dirty="0" err="1"/>
              <a:t>i</a:t>
            </a:r>
            <a:r>
              <a:rPr lang="en-US" sz="4000" b="1" dirty="0"/>
              <a:t>++)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sum = sum + </a:t>
            </a:r>
            <a:r>
              <a:rPr lang="en-US" sz="4000" b="1" dirty="0" err="1"/>
              <a:t>i</a:t>
            </a:r>
            <a:r>
              <a:rPr lang="en-US" sz="4000" b="1" dirty="0"/>
              <a:t>;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}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static void </a:t>
            </a:r>
            <a:r>
              <a:rPr lang="ru-RU" sz="4000" b="1" dirty="0"/>
              <a:t>вывод(</a:t>
            </a:r>
            <a:r>
              <a:rPr lang="en-US" sz="4000" b="1" dirty="0"/>
              <a:t>string z)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{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z = z + </a:t>
            </a:r>
            <a:r>
              <a:rPr lang="en-US" sz="4000" b="1" dirty="0" err="1"/>
              <a:t>sum.ToString</a:t>
            </a:r>
            <a:r>
              <a:rPr lang="en-US" sz="4000" b="1" dirty="0"/>
              <a:t>();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/>
              <a:t>Console.WriteLine</a:t>
            </a:r>
            <a:r>
              <a:rPr lang="en-US" sz="4000" b="1" dirty="0"/>
              <a:t>(z);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}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>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}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jammer.biz/wp-content/uploads/2013/08/c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05728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4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11500" b="1" dirty="0" smtClean="0"/>
              <a:t>Вывод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571612"/>
            <a:ext cx="978700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C#  представляет сложности для новичков. Особенно для тех,  кто плохо владеет знаниями английского языка</a:t>
            </a:r>
            <a:r>
              <a:rPr lang="ru-RU" sz="4000" b="1" dirty="0" smtClean="0"/>
              <a:t>.</a:t>
            </a:r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dirty="0" smtClean="0"/>
              <a:t>Но если трудиться и не бросать начатое дело, то можно заметить серьезный прогресс. </a:t>
            </a:r>
            <a:endParaRPr lang="ru-RU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.depositphotos.com/2223138/2346/v/950/depositphotos_23462144-stock-illustration-young-man-working-at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595475"/>
            <a:ext cx="2571736" cy="2262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28802"/>
            <a:ext cx="8229600" cy="1857380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/>
              <a:t>Цель</a:t>
            </a:r>
            <a:r>
              <a:rPr lang="ru-RU" sz="7300" b="1" dirty="0" smtClean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sz="6000" b="1" i="1" dirty="0" smtClean="0"/>
              <a:t>Научиться писать программы на языке </a:t>
            </a:r>
            <a:r>
              <a:rPr lang="ru-RU" sz="6000" b="1" dirty="0" smtClean="0"/>
              <a:t>С#</a:t>
            </a:r>
            <a:r>
              <a:rPr lang="ru-RU" sz="6000" b="1" i="1" dirty="0" smtClean="0"/>
              <a:t> </a:t>
            </a:r>
            <a:r>
              <a:rPr lang="ru-RU" sz="6000" b="1" dirty="0" smtClean="0"/>
              <a:t> </a:t>
            </a:r>
            <a:r>
              <a:rPr lang="ru-RU" sz="6000" b="1" i="1" dirty="0" smtClean="0"/>
              <a:t>и написать программу.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643446"/>
            <a:ext cx="1571636" cy="22145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s://3.bp.blogspot.com/-IDGsrbOVWF0/UmfTrTt-ifI/AAAAAAAACd0/tky_XhQRzO4/s1600/gambar-animasi-orang-pusing-di-depan-kompu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10465" cy="2790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http://mycsharp.ru/post/6/2013_04_15_pishem_pervuyu_programmu_na_si-sharp.html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https://zen.yandex.ru/media/pss/programmirovanie-s-dlia-teh-kto-hochet-nauchitsia-no-ne-znaet-s-chego-nachat-5ec0f87272423a6de38c5726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https://geekbrains.ru/posts/yazyk-programmirovaniya-c-sharp-istoriya-specifika-mesto-na-rynke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https://habr.com/ru/post/313694/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https://skillbox.ru/media/code/si_sharp_dlya_novichkov_razveivaem_mify/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proprikol.ru/wp-content/uploads/2020/08/kartinki-informatika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7786742" cy="66515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 smtClean="0"/>
              <a:t>Основополагающий вопрос:</a:t>
            </a:r>
          </a:p>
          <a:p>
            <a:r>
              <a:rPr lang="ru-RU" sz="3900" b="1" dirty="0" smtClean="0"/>
              <a:t>  </a:t>
            </a:r>
            <a:r>
              <a:rPr lang="ru-RU" sz="3900" i="1" dirty="0" smtClean="0"/>
              <a:t>Реально ли обычному школьнику освоить этот язык и благодаря нему  другие?</a:t>
            </a:r>
            <a:r>
              <a:rPr lang="ru-RU" sz="3900" b="1" dirty="0" smtClean="0"/>
              <a:t> </a:t>
            </a:r>
            <a:endParaRPr lang="ru-RU" sz="3900" dirty="0" smtClean="0"/>
          </a:p>
          <a:p>
            <a:r>
              <a:rPr lang="ru-RU" sz="3900" b="1" dirty="0" smtClean="0"/>
              <a:t>Проблемные вопросы: </a:t>
            </a:r>
            <a:endParaRPr lang="ru-RU" sz="3900" dirty="0" smtClean="0"/>
          </a:p>
          <a:p>
            <a:r>
              <a:rPr lang="ru-RU" sz="3900" dirty="0" smtClean="0"/>
              <a:t>Содержит ли огромные возможности?</a:t>
            </a:r>
          </a:p>
          <a:p>
            <a:r>
              <a:rPr lang="ru-RU" sz="3900" dirty="0" smtClean="0"/>
              <a:t>П</a:t>
            </a:r>
            <a:r>
              <a:rPr lang="ru-RU" sz="3900" dirty="0" smtClean="0"/>
              <a:t>риводит ли он к </a:t>
            </a:r>
            <a:r>
              <a:rPr lang="ru-RU" sz="3900" dirty="0" smtClean="0"/>
              <a:t>ошибкам и требует много действий по </a:t>
            </a:r>
            <a:r>
              <a:rPr lang="ru-RU" sz="3900" dirty="0" smtClean="0"/>
              <a:t>обходу </a:t>
            </a:r>
            <a:r>
              <a:rPr lang="ru-RU" sz="3900" dirty="0" smtClean="0"/>
              <a:t>потенциальных проблемах?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nt33.clan.su/_ph/20/2/4795646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286125"/>
            <a:ext cx="4000496" cy="3571876"/>
          </a:xfrm>
          <a:prstGeom prst="rect">
            <a:avLst/>
          </a:prstGeom>
          <a:noFill/>
        </p:spPr>
      </p:pic>
      <p:pic>
        <p:nvPicPr>
          <p:cNvPr id="8194" name="Picture 2" descr="https://www.atc.spb.ru/paint/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0"/>
            <a:ext cx="3143272" cy="19757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8591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Предки C#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6357982" cy="525782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Первую бета-версию C# 1.0 выпустили летом 2000 года, а окончательную версию языка совместно с </a:t>
            </a:r>
            <a:r>
              <a:rPr lang="ru-RU" b="1" dirty="0" err="1" smtClean="0"/>
              <a:t>Microsoft</a:t>
            </a:r>
            <a:r>
              <a:rPr lang="ru-RU" b="1" dirty="0" smtClean="0"/>
              <a:t> </a:t>
            </a:r>
            <a:r>
              <a:rPr lang="ru-RU" b="1" dirty="0" err="1" smtClean="0"/>
              <a:t>Visual</a:t>
            </a:r>
            <a:r>
              <a:rPr lang="ru-RU" b="1" dirty="0" smtClean="0"/>
              <a:t> </a:t>
            </a:r>
            <a:r>
              <a:rPr lang="ru-RU" b="1" dirty="0" err="1" smtClean="0"/>
              <a:t>Studio</a:t>
            </a:r>
            <a:r>
              <a:rPr lang="ru-RU" b="1" dirty="0" smtClean="0"/>
              <a:t> мир увидел в феврале 2002. </a:t>
            </a:r>
          </a:p>
          <a:p>
            <a:r>
              <a:rPr lang="ru-RU" b="1" dirty="0" smtClean="0"/>
              <a:t>Окончательный релиз версии C# 2.0 вышел в свет в 2005 году. </a:t>
            </a:r>
          </a:p>
          <a:p>
            <a:r>
              <a:rPr lang="ru-RU" b="1" dirty="0" smtClean="0"/>
              <a:t>Вышедшая в 2008 году версия 3.0 предоставила для C# возможность занять лидирующую позицию в соревновании языков программирования. </a:t>
            </a:r>
          </a:p>
          <a:p>
            <a:r>
              <a:rPr lang="ru-RU" b="1" dirty="0" smtClean="0"/>
              <a:t>Новая версия C# 4.0 была выпущена в 2010 году. </a:t>
            </a:r>
          </a:p>
          <a:p>
            <a:r>
              <a:rPr lang="ru-RU" b="1" dirty="0" smtClean="0"/>
              <a:t>В 2012 году появилась версия C# 5.0, в которой добавлено совсем немного новшеств:     </a:t>
            </a:r>
          </a:p>
          <a:p>
            <a:r>
              <a:rPr lang="ru-RU" b="1" dirty="0" smtClean="0"/>
              <a:t> Версия C# 6.0</a:t>
            </a:r>
          </a:p>
          <a:p>
            <a:r>
              <a:rPr lang="ru-RU" b="1" dirty="0" smtClean="0"/>
              <a:t>Данную версию выпустили спустя три года после выпуска в 2015 пятой версии.</a:t>
            </a:r>
          </a:p>
          <a:p>
            <a:r>
              <a:rPr lang="ru-RU" b="1" dirty="0" smtClean="0"/>
              <a:t>В 2016 году известили о нововведениях готовящейся версии С# 7.0:</a:t>
            </a:r>
          </a:p>
          <a:p>
            <a:r>
              <a:rPr lang="ru-RU" b="1" dirty="0" smtClean="0"/>
              <a:t>Текущей версией языка является версия C# 8.0, которая вышла в сентябре 2019 года вместе с релизом .NET </a:t>
            </a:r>
            <a:r>
              <a:rPr lang="ru-RU" b="1" dirty="0" err="1" smtClean="0"/>
              <a:t>Core</a:t>
            </a:r>
            <a:r>
              <a:rPr lang="ru-RU" b="1" dirty="0" smtClean="0"/>
              <a:t> 3.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Особенности языка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C# разрабатывался как язык программирования прикладного уровня для CLR и, как таковой, зависит, прежде всего, от возможностей самой CLR. Это касается, прежде всего, системы типов C#, которая отражает BCL. Присутствие или отсутствие тех или иных выразительных особенностей языка диктуется тем, может ли конкретная языковая особенность быть транслирована в соответствующие конструкции CLR. Так, с развитием CLR от версии 1.1 к 2.0 значительно обогатился и сам C#; подобного взаимодействия следует ожидать и в дальнейшем (однако, эта закономерность была нарушена с выходом C# 3.0, представляющего собой расширения языка, не опирающиеся на расширения платформы .NET). CLR предоставляет C#, как и всем другим .NET-ориентированным языкам, многие возможности, которых лишены «классические» языки программирования. Например, сборка мусора не реализована в самом C#, а производится CLR для программ, написанных на C# точно так же, как это делается для программ на VB.NET, J# 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s://i.gifer.com/Rrq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15073386" cy="6357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072230"/>
          </a:xfrm>
        </p:spPr>
        <p:txBody>
          <a:bodyPr>
            <a:normAutofit fontScale="55000" lnSpcReduction="20000"/>
          </a:bodyPr>
          <a:lstStyle/>
          <a:p>
            <a:r>
              <a:rPr lang="ru-RU" sz="8400" b="1" dirty="0" smtClean="0"/>
              <a:t>В процессе создания </a:t>
            </a:r>
            <a:r>
              <a:rPr lang="en-US" sz="8400" b="1" dirty="0" smtClean="0"/>
              <a:t>C</a:t>
            </a:r>
            <a:r>
              <a:rPr lang="ru-RU" sz="8400" b="1" dirty="0" smtClean="0"/>
              <a:t># преследовалось несколько целей:</a:t>
            </a:r>
          </a:p>
          <a:p>
            <a:r>
              <a:rPr lang="ru-RU" dirty="0" smtClean="0"/>
              <a:t> </a:t>
            </a:r>
          </a:p>
          <a:p>
            <a:r>
              <a:rPr lang="ru-RU" sz="4400" dirty="0" smtClean="0"/>
              <a:t>·   </a:t>
            </a:r>
            <a:r>
              <a:rPr lang="ru-RU" sz="4400" b="1" i="1" dirty="0" err="1" smtClean="0"/>
              <a:t>Создатъ</a:t>
            </a:r>
            <a:r>
              <a:rPr lang="ru-RU" sz="4400" b="1" i="1" dirty="0" smtClean="0"/>
              <a:t> </a:t>
            </a:r>
            <a:r>
              <a:rPr lang="ru-RU" sz="4400" b="1" i="1" dirty="0" err="1" smtClean="0"/>
              <a:t>nервый</a:t>
            </a:r>
            <a:r>
              <a:rPr lang="ru-RU" sz="4400" b="1" i="1" dirty="0" smtClean="0"/>
              <a:t> объектно-ориентированный язык в семейства C/C++. </a:t>
            </a:r>
            <a:endParaRPr lang="ru-RU" sz="4400" b="1" dirty="0" smtClean="0"/>
          </a:p>
          <a:p>
            <a:r>
              <a:rPr lang="ru-RU" sz="4400" b="1" dirty="0" smtClean="0"/>
              <a:t>·   </a:t>
            </a:r>
            <a:r>
              <a:rPr lang="ru-RU" sz="4400" b="1" i="1" dirty="0" smtClean="0"/>
              <a:t>Создать язык, в котором любые данные </a:t>
            </a:r>
            <a:r>
              <a:rPr lang="ru-RU" sz="4400" b="1" i="1" dirty="0" err="1" smtClean="0"/>
              <a:t>nредставляют</a:t>
            </a:r>
            <a:r>
              <a:rPr lang="ru-RU" sz="4400" b="1" i="1" dirty="0" smtClean="0"/>
              <a:t> собой </a:t>
            </a:r>
            <a:r>
              <a:rPr lang="ru-RU" sz="4400" b="1" i="1" dirty="0" err="1" smtClean="0"/>
              <a:t>обьекты</a:t>
            </a:r>
            <a:r>
              <a:rPr lang="ru-RU" sz="4400" b="1" i="1" dirty="0" smtClean="0"/>
              <a:t>.</a:t>
            </a:r>
            <a:endParaRPr lang="ru-RU" sz="4400" b="1" dirty="0" smtClean="0"/>
          </a:p>
          <a:p>
            <a:r>
              <a:rPr lang="ru-RU" sz="4400" b="1" dirty="0" smtClean="0"/>
              <a:t>·      </a:t>
            </a:r>
            <a:r>
              <a:rPr lang="ru-RU" sz="4400" b="1" i="1" dirty="0" smtClean="0"/>
              <a:t>Обеспечить возможность создания </a:t>
            </a:r>
            <a:r>
              <a:rPr lang="ru-RU" sz="4400" b="1" i="1" dirty="0" err="1" smtClean="0"/>
              <a:t>nрограмм</a:t>
            </a:r>
            <a:r>
              <a:rPr lang="ru-RU" sz="4400" b="1" i="1" dirty="0" smtClean="0"/>
              <a:t>, надежных и </a:t>
            </a:r>
            <a:r>
              <a:rPr lang="ru-RU" sz="4400" b="1" i="1" dirty="0" err="1" smtClean="0"/>
              <a:t>усточивых</a:t>
            </a:r>
            <a:r>
              <a:rPr lang="ru-RU" sz="4400" b="1" i="1" dirty="0" smtClean="0"/>
              <a:t> к ошибкам. </a:t>
            </a:r>
            <a:endParaRPr lang="ru-RU" sz="4400" b="1" dirty="0" smtClean="0"/>
          </a:p>
          <a:p>
            <a:r>
              <a:rPr lang="ru-RU" sz="4400" b="1" dirty="0" smtClean="0"/>
              <a:t>·      </a:t>
            </a:r>
            <a:r>
              <a:rPr lang="ru-RU" sz="4400" b="1" i="1" dirty="0" smtClean="0"/>
              <a:t>Упростить С++ с сохранением рабочих навыков </a:t>
            </a:r>
            <a:r>
              <a:rPr lang="ru-RU" sz="4400" b="1" i="1" dirty="0" err="1" smtClean="0"/>
              <a:t>nрoгpaммucтoв</a:t>
            </a:r>
            <a:r>
              <a:rPr lang="ru-RU" sz="4400" b="1" i="1" dirty="0" smtClean="0"/>
              <a:t> и усилий, потраченных на освоение языка. </a:t>
            </a:r>
            <a:r>
              <a:rPr lang="ru-RU" sz="4400" b="1" dirty="0" smtClean="0"/>
              <a:t>много кода.</a:t>
            </a:r>
          </a:p>
          <a:p>
            <a:r>
              <a:rPr lang="ru-RU" sz="4400" b="1" dirty="0" smtClean="0"/>
              <a:t>Важно:</a:t>
            </a:r>
          </a:p>
          <a:p>
            <a:r>
              <a:rPr lang="en-US" sz="4400" b="1" dirty="0" smtClean="0"/>
              <a:t>C</a:t>
            </a:r>
            <a:r>
              <a:rPr lang="ru-RU" sz="4400" b="1" dirty="0" smtClean="0"/>
              <a:t># - </a:t>
            </a:r>
            <a:r>
              <a:rPr lang="en-US" sz="4400" b="1" dirty="0" smtClean="0"/>
              <a:t>case</a:t>
            </a:r>
            <a:r>
              <a:rPr lang="ru-RU" sz="4400" b="1" dirty="0" smtClean="0"/>
              <a:t>-</a:t>
            </a:r>
            <a:r>
              <a:rPr lang="en-US" sz="4400" b="1" dirty="0" smtClean="0"/>
              <a:t>sensitive </a:t>
            </a:r>
            <a:r>
              <a:rPr lang="ru-RU" sz="4400" b="1" dirty="0" smtClean="0"/>
              <a:t>язык.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0-tub-ru.yandex.net/i?id=44f90fe327d8489b4608731f2a1ea40d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424" y="3286124"/>
            <a:ext cx="8615576" cy="3571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/>
              <a:t>Использование переменных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Описание переменной: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typeName</a:t>
            </a:r>
            <a:r>
              <a:rPr lang="en-US" b="1" dirty="0" smtClean="0">
                <a:solidFill>
                  <a:srgbClr val="FF0000"/>
                </a:solidFill>
              </a:rPr>
              <a:t> </a:t>
            </a:r>
            <a:r>
              <a:rPr lang="en-US" b="1" dirty="0" err="1" smtClean="0">
                <a:solidFill>
                  <a:srgbClr val="FF0000"/>
                </a:solidFill>
              </a:rPr>
              <a:t>variableName</a:t>
            </a:r>
            <a:r>
              <a:rPr lang="en-US" b="1" dirty="0" smtClean="0"/>
              <a:t>;</a:t>
            </a:r>
            <a:endParaRPr lang="ru-RU" b="1" dirty="0" smtClean="0"/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typeName</a:t>
            </a:r>
            <a:r>
              <a:rPr lang="en-US" b="1" dirty="0" smtClean="0"/>
              <a:t> – </a:t>
            </a:r>
            <a:r>
              <a:rPr lang="ru-RU" b="1" dirty="0" smtClean="0"/>
              <a:t>имя типа</a:t>
            </a:r>
            <a:r>
              <a:rPr lang="en-US" b="1" dirty="0" smtClean="0"/>
              <a:t>, 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variableName</a:t>
            </a:r>
            <a:r>
              <a:rPr lang="en-US" b="1" dirty="0" smtClean="0"/>
              <a:t> – </a:t>
            </a:r>
            <a:r>
              <a:rPr lang="ru-RU" b="1" dirty="0" smtClean="0"/>
              <a:t>имя переменной</a:t>
            </a:r>
            <a:r>
              <a:rPr lang="en-US" b="1" dirty="0" smtClean="0"/>
              <a:t>.</a:t>
            </a:r>
            <a:endParaRPr lang="ru-RU" b="1" dirty="0" smtClean="0"/>
          </a:p>
          <a:p>
            <a:r>
              <a:rPr lang="ru-RU" b="1" dirty="0" smtClean="0"/>
              <a:t>При описании переменной возможна ее инициализация:</a:t>
            </a:r>
          </a:p>
          <a:p>
            <a:r>
              <a:rPr lang="en-US" b="1" dirty="0" err="1" smtClean="0"/>
              <a:t>int</a:t>
            </a:r>
            <a:r>
              <a:rPr lang="en-US" b="1" dirty="0" smtClean="0"/>
              <a:t> count = 0, min = -10;</a:t>
            </a:r>
            <a:endParaRPr lang="ru-RU" b="1" dirty="0" smtClean="0"/>
          </a:p>
          <a:p>
            <a:r>
              <a:rPr lang="en-US" b="1" dirty="0" smtClean="0"/>
              <a:t>string name=”Joe”;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Основные типы данных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20-12-26_10-02-2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8143932" cy="4857784"/>
          </a:xfr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5286388"/>
            <a:ext cx="732489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Важно:</a:t>
            </a: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 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# запрещено использование неинициализированных переменных.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Вторая строка вызовет ошибку во время компиляции:</a:t>
            </a: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     </a:t>
            </a:r>
            <a:r>
              <a:rPr kumimoji="0" lang="en-US" sz="16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count, min = -10;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     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min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 count;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318</Words>
  <PresentationFormat>Экран (4:3)</PresentationFormat>
  <Paragraphs>286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С#   Мощный язык с кучей возможностей.  </vt:lpstr>
      <vt:lpstr>Гипотеза:    C# не представляет сложности для новичков. </vt:lpstr>
      <vt:lpstr>Цель:    Научиться писать программы на языке С#  и написать программу. </vt:lpstr>
      <vt:lpstr>Слайд 4</vt:lpstr>
      <vt:lpstr>Предки C#</vt:lpstr>
      <vt:lpstr>Особенности языка </vt:lpstr>
      <vt:lpstr>Слайд 7</vt:lpstr>
      <vt:lpstr>Использование переменных </vt:lpstr>
      <vt:lpstr>Основные типы данных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Вывод </vt:lpstr>
      <vt:lpstr>Интернет 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С#  — мощный язык с кучей возможностей.                               Создание полноценной игры.</dc:title>
  <dc:creator>Пользователь</dc:creator>
  <cp:lastModifiedBy>Пользователь</cp:lastModifiedBy>
  <cp:revision>166</cp:revision>
  <dcterms:created xsi:type="dcterms:W3CDTF">2020-12-26T05:28:02Z</dcterms:created>
  <dcterms:modified xsi:type="dcterms:W3CDTF">2021-02-28T18:36:08Z</dcterms:modified>
</cp:coreProperties>
</file>