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Lato" panose="020B0604020202020204" charset="0"/>
      <p:regular r:id="rId15"/>
      <p:bold r:id="rId16"/>
      <p:italic r:id="rId17"/>
      <p:boldItalic r:id="rId18"/>
    </p:embeddedFont>
    <p:embeddedFont>
      <p:font typeface="Raleway" panose="020B0604020202020204" charset="-52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7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6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c:rich>
      </c:tx>
      <c:layout>
        <c:manualLayout>
          <c:xMode val="edge"/>
          <c:yMode val="edge"/>
          <c:x val="1.4027777777777783E-2"/>
          <c:y val="1.58730158730158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Вывод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tx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7C-4603-BC5D-71245FECD540}"/>
              </c:ext>
            </c:extLst>
          </c:dPt>
          <c:dPt>
            <c:idx val="1"/>
            <c:bubble3D val="0"/>
            <c:explosion val="24"/>
            <c:spPr>
              <a:solidFill>
                <a:schemeClr val="tx2">
                  <a:lumMod val="1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7C-4603-BC5D-71245FECD540}"/>
              </c:ext>
            </c:extLst>
          </c:dPt>
          <c:dPt>
            <c:idx val="2"/>
            <c:bubble3D val="0"/>
            <c:explosion val="1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7C-4603-BC5D-71245FECD540}"/>
              </c:ext>
            </c:extLst>
          </c:dPt>
          <c:dPt>
            <c:idx val="3"/>
            <c:bubble3D val="0"/>
            <c:explosion val="5"/>
            <c:spPr>
              <a:solidFill>
                <a:schemeClr val="accent6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7C-4603-BC5D-71245FECD54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B956E10-D7C5-4009-A2F3-00D493C67983}" type="CATEGORYNAME">
                      <a:rPr lang="ru-RU" sz="120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r>
                      <a:rPr lang="ru-RU" sz="1200" baseline="0" dirty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97F6D7FD-1BA9-4C85-A609-E5DC86134D88}" type="PERCENTAGE">
                      <a:rPr lang="ru-RU" sz="1200" baseline="0">
                        <a:solidFill>
                          <a:schemeClr val="tx1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[ПРОЦЕНТ]</a:t>
                    </a:fld>
                    <a:endParaRPr lang="ru-RU" sz="1200" baseline="0" dirty="0">
                      <a:solidFill>
                        <a:schemeClr val="tx1">
                          <a:lumMod val="5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A7C-4603-BC5D-71245FECD540}"/>
                </c:ext>
              </c:extLst>
            </c:dLbl>
            <c:dLbl>
              <c:idx val="1"/>
              <c:layout>
                <c:manualLayout>
                  <c:x val="9.422367534654915E-3"/>
                  <c:y val="-1.464254605051909E-2"/>
                </c:manualLayout>
              </c:layout>
              <c:tx>
                <c:rich>
                  <a:bodyPr/>
                  <a:lstStyle/>
                  <a:p>
                    <a:fld id="{DB79401C-71AF-4BC2-B94E-2E0FDAAE50F9}" type="CATEGORYNAME">
                      <a:rPr lang="ru-RU" sz="1100">
                        <a:solidFill>
                          <a:schemeClr val="accent6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r>
                      <a:rPr lang="ru-RU" sz="1100" baseline="0" dirty="0">
                        <a:solidFill>
                          <a:schemeClr val="accent6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EA2FEB5D-2227-43D5-BE19-ED426F1A7330}" type="PERCENTAGE">
                      <a:rPr lang="ru-RU" sz="1100" baseline="0">
                        <a:solidFill>
                          <a:schemeClr val="accent6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[ПРОЦЕНТ]</a:t>
                    </a:fld>
                    <a:endParaRPr lang="ru-RU" sz="1100" baseline="0" dirty="0">
                      <a:solidFill>
                        <a:schemeClr val="accent6">
                          <a:lumMod val="10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489887224117529"/>
                      <c:h val="0.15131168965181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A7C-4603-BC5D-71245FECD540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F54A143-8052-415C-B4B4-4440017AA16A}" type="CATEGORYNAME">
                      <a:rPr lang="ru-RU" sz="110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r>
                      <a:rPr lang="ru-RU" sz="1100" baseline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9D921BAE-C02A-4ECD-8393-14527827A134}" type="PERCENTAGE">
                      <a:rPr lang="ru-RU" sz="1100" baseline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[ПРОЦЕНТ]</a:t>
                    </a:fld>
                    <a:endParaRPr lang="ru-RU" sz="1100" baseline="0" dirty="0">
                      <a:solidFill>
                        <a:schemeClr val="accent5">
                          <a:lumMod val="7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16140589778735"/>
                      <c:h val="0.1513116896518129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A7C-4603-BC5D-71245FECD540}"/>
                </c:ext>
              </c:extLst>
            </c:dLbl>
            <c:dLbl>
              <c:idx val="3"/>
              <c:layout>
                <c:manualLayout>
                  <c:x val="2.0190787574260759E-2"/>
                  <c:y val="-7.321273025259545E-3"/>
                </c:manualLayout>
              </c:layout>
              <c:tx>
                <c:rich>
                  <a:bodyPr/>
                  <a:lstStyle/>
                  <a:p>
                    <a:fld id="{A563CC5E-6146-4F84-93F8-A8D633A9F8DE}" type="CATEGORYNAME">
                      <a:rPr lang="ru-RU" sz="1200">
                        <a:solidFill>
                          <a:schemeClr val="accent6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[ИМЯ КАТЕГОРИИ]</a:t>
                    </a:fld>
                    <a:r>
                      <a:rPr lang="ru-RU" sz="1200" baseline="0" dirty="0">
                        <a:solidFill>
                          <a:schemeClr val="accent6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
</a:t>
                    </a:r>
                    <a:fld id="{6486191C-77EA-4B39-BCC6-FF25A26D60EB}" type="PERCENTAGE">
                      <a:rPr lang="ru-RU" sz="1200" baseline="0">
                        <a:solidFill>
                          <a:schemeClr val="accent6">
                            <a:lumMod val="2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[ПРОЦЕНТ]</a:t>
                    </a:fld>
                    <a:endParaRPr lang="ru-RU" sz="1200" baseline="0" dirty="0">
                      <a:solidFill>
                        <a:schemeClr val="accent6">
                          <a:lumMod val="25000"/>
                        </a:schemeClr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25458028811034"/>
                      <c:h val="0.164119593859584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A7C-4603-BC5D-71245FECD540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Ответов да 0</c:v>
                </c:pt>
                <c:pt idx="1">
                  <c:v>ответов да от 3</c:v>
                </c:pt>
                <c:pt idx="2">
                  <c:v>Ответов да от 6</c:v>
                </c:pt>
                <c:pt idx="3">
                  <c:v>Ответов да  от 8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17</c:v>
                </c:pt>
                <c:pt idx="2">
                  <c:v>30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7C-4603-BC5D-71245FECD54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1.2310551059057156E-2"/>
          <c:y val="0.86840184680553256"/>
          <c:w val="0.96461047784227993"/>
          <c:h val="0.109634334118688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d6424d81c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d6424d81c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d6424d81cb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d6424d81cb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6e77b08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6e77b08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d6e77b08e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d6e77b08e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6e77b08e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d6e77b08e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6424d81c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d6424d81c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6424d81cb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6424d81cb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d6424d81cb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d6424d81cb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d6424d81c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d6424d81c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6424d81cb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d6424d81cb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unecon.ru/content/kompyuternaya-zavisimost-bolezn-ili-propaganda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26250" y="575600"/>
            <a:ext cx="90915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Государственное бюджетное образовательное учреждение города Москва</a:t>
            </a: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«Школа имени Артёма Боровика»</a:t>
            </a: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Исследовательская работа по теме:</a:t>
            </a:r>
            <a:b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" sz="200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«Компьютерная зависимость и методы ее преодоления»</a:t>
            </a:r>
            <a:endParaRPr sz="20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5490250" y="3249125"/>
            <a:ext cx="3438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Обучающийся: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Воронцов Дмитрий Александрович 10 «Д» класс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Руководитель: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Кощеева Марина Валентиновна,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учитель английского языка</a:t>
            </a:r>
            <a:endParaRPr sz="200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402250" y="715825"/>
            <a:ext cx="7898700" cy="8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Вывод</a:t>
            </a:r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1"/>
          </p:nvPr>
        </p:nvSpPr>
        <p:spPr>
          <a:xfrm>
            <a:off x="287800" y="1509475"/>
            <a:ext cx="8127600" cy="293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2400">
                <a:latin typeface="Times New Roman"/>
                <a:ea typeface="Times New Roman"/>
                <a:cs typeface="Times New Roman"/>
                <a:sym typeface="Times New Roman"/>
              </a:rPr>
              <a:t>В ходе данной исследовательской работы гипотеза была подтверждена на моем личном примере. Если  у людей есть сильная мотивация, они могут самостоятельно избавиться от компьютерной зависимости.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>
            <a:spLocks noGrp="1"/>
          </p:cNvSpPr>
          <p:nvPr>
            <p:ph type="title"/>
          </p:nvPr>
        </p:nvSpPr>
        <p:spPr>
          <a:xfrm>
            <a:off x="450150" y="697975"/>
            <a:ext cx="7030500" cy="7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ru" sz="2820" b="1" dirty="0">
                <a:latin typeface="Times New Roman"/>
                <a:ea typeface="Times New Roman"/>
                <a:cs typeface="Times New Roman"/>
                <a:sym typeface="Times New Roman"/>
              </a:rPr>
              <a:t>Заключение</a:t>
            </a:r>
            <a:endParaRPr sz="372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23"/>
          <p:cNvSpPr txBox="1">
            <a:spLocks noGrp="1"/>
          </p:cNvSpPr>
          <p:nvPr>
            <p:ph type="body" idx="1"/>
          </p:nvPr>
        </p:nvSpPr>
        <p:spPr>
          <a:xfrm>
            <a:off x="450150" y="1337982"/>
            <a:ext cx="7899000" cy="36912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Ребёнок – это быстро развивающийся организм. В школьном возрасте у него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складываются все физиологические системы, которые необходимы для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успешного овладения школьной программы. Также в подростковом возрасте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очень уязвима психика ребёнка. Проведя свое небольшое исследование, нам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удалось выяснить, чем опасна компьютерная зависимость современного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33333"/>
              <a:buFont typeface="Arial"/>
              <a:buNone/>
            </a:pPr>
            <a:r>
              <a:rPr lang="ru" sz="3300" dirty="0">
                <a:latin typeface="Times New Roman"/>
                <a:ea typeface="Times New Roman"/>
                <a:cs typeface="Times New Roman"/>
                <a:sym typeface="Times New Roman"/>
              </a:rPr>
              <a:t>школьника.</a:t>
            </a:r>
            <a:endParaRPr sz="33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83DD25-7A53-4F20-AC2C-C0BE7E54F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650" y="639573"/>
            <a:ext cx="7688700" cy="535200"/>
          </a:xfrm>
        </p:spPr>
        <p:txBody>
          <a:bodyPr>
            <a:normAutofit fontScale="90000"/>
          </a:bodyPr>
          <a:lstStyle/>
          <a:p>
            <a:r>
              <a:rPr lang="ru-RU" dirty="0"/>
              <a:t>Источники информации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00832A-B412-4DB6-A347-69838B1CA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150" y="1292221"/>
            <a:ext cx="7688700" cy="3211705"/>
          </a:xfrm>
        </p:spPr>
        <p:txBody>
          <a:bodyPr>
            <a:normAutofit/>
          </a:bodyPr>
          <a:lstStyle/>
          <a:p>
            <a:pPr marL="146050" indent="0">
              <a:buNone/>
            </a:pPr>
            <a:r>
              <a:rPr lang="ru-RU" sz="16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.https://ru.wikipedia.org/wiki/</a:t>
            </a: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Компьютерная_зависимость</a:t>
            </a:r>
          </a:p>
          <a:p>
            <a:pPr marL="146050" indent="0">
              <a:buNone/>
            </a:pPr>
            <a:r>
              <a:rPr lang="ru-RU" sz="1600" i="1" u="none" strike="no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1600" i="0" u="none" strike="no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0" u="none" strike="no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диета. Как победить зависимость от гаджетов и технологий | Сиберг Дэниел</a:t>
            </a:r>
          </a:p>
          <a:p>
            <a:pPr marL="146050" indent="0">
              <a:buNone/>
            </a:pPr>
            <a:r>
              <a:rPr lang="ru-RU" sz="16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https://unecon.ru/content/kompyuternaya-zavisimost-bolezn-ili-propaganda</a:t>
            </a:r>
            <a:endParaRPr lang="ru-RU" sz="16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6050" indent="0">
              <a:buNone/>
            </a:pPr>
            <a:r>
              <a:rPr lang="ru-RU" sz="16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GB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.http://16gdp.by/informatsiya/sovety-roditelyam/722-kompyuternaya-zavisimost-u-detej-i-podrostkov</a:t>
            </a:r>
          </a:p>
          <a:p>
            <a:pPr marL="146050" indent="0">
              <a:buNone/>
            </a:pPr>
            <a:r>
              <a:rPr lang="en-GB" sz="16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0" u="none" strike="noStrike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Как справиться с компьютерной зависимостью | Краснова С. В., Казарян Наталья Рубеновна</a:t>
            </a:r>
          </a:p>
          <a:p>
            <a:pPr marL="14605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551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112450" y="819250"/>
            <a:ext cx="7030500" cy="67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355" b="1">
                <a:latin typeface="Times New Roman"/>
                <a:ea typeface="Times New Roman"/>
                <a:cs typeface="Times New Roman"/>
                <a:sym typeface="Times New Roman"/>
              </a:rPr>
              <a:t>ЦЕЛЬ И ЗАДАЧИ</a:t>
            </a:r>
            <a:endParaRPr sz="2355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245275" y="1490650"/>
            <a:ext cx="8329800" cy="33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16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194" b="1">
                <a:latin typeface="Times New Roman"/>
                <a:ea typeface="Times New Roman"/>
                <a:cs typeface="Times New Roman"/>
                <a:sym typeface="Times New Roman"/>
              </a:rPr>
              <a:t>Целью моей исследовательской работы стало изучение возможных причин</a:t>
            </a: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194" b="1">
                <a:latin typeface="Times New Roman"/>
                <a:ea typeface="Times New Roman"/>
                <a:cs typeface="Times New Roman"/>
                <a:sym typeface="Times New Roman"/>
              </a:rPr>
              <a:t>компьютерной зависимости, выявление признаков зависимости и её</a:t>
            </a: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194" b="1">
                <a:latin typeface="Times New Roman"/>
                <a:ea typeface="Times New Roman"/>
                <a:cs typeface="Times New Roman"/>
                <a:sym typeface="Times New Roman"/>
              </a:rPr>
              <a:t>преодоления. </a:t>
            </a: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194" b="1">
                <a:latin typeface="Times New Roman"/>
                <a:ea typeface="Times New Roman"/>
                <a:cs typeface="Times New Roman"/>
                <a:sym typeface="Times New Roman"/>
              </a:rPr>
              <a:t>Задачи:</a:t>
            </a:r>
            <a:endParaRPr sz="7194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7194">
                <a:latin typeface="Times New Roman"/>
                <a:ea typeface="Times New Roman"/>
                <a:cs typeface="Times New Roman"/>
                <a:sym typeface="Times New Roman"/>
              </a:rPr>
              <a:t>1) Определить, наблюдается ли зависимость школьника от компьютера.</a:t>
            </a:r>
            <a:endParaRPr sz="719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ru" sz="7194">
                <a:latin typeface="Times New Roman"/>
                <a:ea typeface="Times New Roman"/>
                <a:cs typeface="Times New Roman"/>
                <a:sym typeface="Times New Roman"/>
              </a:rPr>
              <a:t>2) Рассмотреть психические и физические признаки компьютерной зависимости.</a:t>
            </a:r>
            <a:endParaRPr sz="719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ru" sz="7194">
                <a:latin typeface="Times New Roman"/>
                <a:ea typeface="Times New Roman"/>
                <a:cs typeface="Times New Roman"/>
                <a:sym typeface="Times New Roman"/>
              </a:rPr>
              <a:t>3) Предложить способы преодоления зависимости школьников от компьютера.</a:t>
            </a:r>
            <a:endParaRPr sz="7194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endParaRPr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282175" y="699250"/>
            <a:ext cx="4854000" cy="6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Введение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742900" cy="3769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>
                <a:latin typeface="Times New Roman"/>
                <a:ea typeface="Times New Roman"/>
                <a:cs typeface="Times New Roman"/>
                <a:sym typeface="Times New Roman"/>
              </a:rPr>
              <a:t>В условиях современности трудно представить свою жизнь без компьютера. Сказочный монитор притягивает к себе детей и взрослых. Сегодня персональный компьютер превратился в непременный атрибут нашей работы и жизни. С появлением сети Интернет он стал лучшим способом поиска информации, делового общения и отдыха. Однако помимо многочисленных плюсов, которые приносит компьютер человеку, есть и минусы. Дети и подростки зачастую предпочитают общение с ним вместо любых других видов развлечений, они стали проводить меньше времени на свежем воздухе, меньше играть в подвижные игры, что отрицательно сказывается на физическом здоровье. Именно это натолкнуло меня на исследование проблемы компьютерной зависимости современных школьников.</a:t>
            </a:r>
            <a:endParaRPr sz="2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201000" y="783575"/>
            <a:ext cx="7839900" cy="58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Причины игровой зависимости</a:t>
            </a:r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1. Безрадостная жизнь. Эмоциональный дискомфорт и пустота часто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порождают зависимость от игровых автоматов.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 b="1"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. Внутрисемейные конфликты. Часто чтобы избежать семейных скандалов,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люди погружаются в придуманный мир, тем самым усугубляя ситуацию.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 b="1"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. Неспособность адекватно реагировать на стресс.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 b="1"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. Дефицит общения. Подобная проблема весьма актуальна среди детей и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r>
              <a:rPr lang="ru" sz="5600">
                <a:latin typeface="Times New Roman"/>
                <a:ea typeface="Times New Roman"/>
                <a:cs typeface="Times New Roman"/>
                <a:sym typeface="Times New Roman"/>
              </a:rPr>
              <a:t>подростков, чьи родители постоянно заняты на работе</a:t>
            </a: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endParaRPr sz="5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193625" y="723175"/>
            <a:ext cx="8520600" cy="6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Симптомы</a:t>
            </a:r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193625" y="1291400"/>
            <a:ext cx="8861100" cy="388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 b="1"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 Человек почти всё время проводит за онлайн-играми. Если зависимый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по какой-то причине не может играть, то его мысли вращаются только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вокруг игры.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 b="1"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 Пребывание вдали от компьютерной игры вызывает симптомы отмены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 b="1">
                <a:latin typeface="Times New Roman"/>
                <a:ea typeface="Times New Roman"/>
                <a:cs typeface="Times New Roman"/>
                <a:sym typeface="Times New Roman"/>
              </a:rPr>
              <a:t>(«ломку»)</a:t>
            </a: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, такие как раздражительность, нервозность, тоску или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беспокойство.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 b="1"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 Человек использует компьютерную игру, чтобы «сбросить» негативные эмоции, такие как страх, вина или беспомощность.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500" b="1"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r>
              <a:rPr lang="ru" sz="1500">
                <a:latin typeface="Times New Roman"/>
                <a:ea typeface="Times New Roman"/>
                <a:cs typeface="Times New Roman"/>
                <a:sym typeface="Times New Roman"/>
              </a:rPr>
              <a:t> Интерес к предыдущим увлечениям или социальным контактам снижается или полностью теряется, когда он увлечен игрой.</a:t>
            </a:r>
            <a:endParaRPr sz="15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/>
        </p:nvSpPr>
        <p:spPr>
          <a:xfrm>
            <a:off x="154050" y="1299050"/>
            <a:ext cx="8835900" cy="362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bg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</a:t>
            </a:r>
            <a:r>
              <a:rPr lang="ru-RU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решил провести опрос в моей школе (в опросе приняли участие 125 человек, из них половина - мои друзья, с которыми я когда-то играл). 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Тест был составлен следующим образом: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 Вы с трудом отвлекаетесь от игры, общения в чате или Интернета?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Вы испытываете недовольство или раздражение при вынужденном отвлечении от компьютера?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 Вы забываете о домашних делах, служебных обязанностях, учебе, проводя время за компьютером?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4) Вы испытываете трудности при планировании окончания сеанса за компьютером?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5) Вы предпочитаете компьютер общению с друзьями либо занятию спортом, либо другому альтернативному времяпрепровождению?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6) Вы ощущаете эмоциональный подъем во время работы с компьютером?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7) Вы регулярно расходуете деньги на обеспечение обновления как программного обеспечения (в том числе игр), так и устройств компьютера?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3429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8) Вы проводите за компьютером в Интернете (либо играя) больше 4 часов в день?</a:t>
            </a:r>
            <a:endParaRPr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59081" y="675985"/>
            <a:ext cx="82407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ru" sz="1800" b="1" i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" sz="18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Опрос по теме проекта</a:t>
            </a:r>
            <a:endParaRPr sz="1800" b="1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>
            <a:spLocks noGrp="1"/>
          </p:cNvSpPr>
          <p:nvPr>
            <p:ph type="title"/>
          </p:nvPr>
        </p:nvSpPr>
        <p:spPr>
          <a:xfrm>
            <a:off x="341225" y="658075"/>
            <a:ext cx="5901900" cy="53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Анализ результатов опроса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body" idx="1"/>
          </p:nvPr>
        </p:nvSpPr>
        <p:spPr>
          <a:xfrm>
            <a:off x="311700" y="1152474"/>
            <a:ext cx="3386241" cy="38431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Количество участников – 125 человек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Ответ да 0 раз-7 человек 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(около 6 %)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3 и более ответа да-21 человек (около 16 %)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6 и более ответов да- 37 человек (около 29 %)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700" dirty="0">
                <a:latin typeface="Times New Roman"/>
                <a:ea typeface="Times New Roman"/>
                <a:cs typeface="Times New Roman"/>
                <a:sym typeface="Times New Roman"/>
              </a:rPr>
              <a:t>8 и более ответов да -60 человек (около 49 %)</a:t>
            </a: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7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AFEE5BF8-71D4-4123-B854-9F7C8CAAC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122035"/>
              </p:ext>
            </p:extLst>
          </p:nvPr>
        </p:nvGraphicFramePr>
        <p:xfrm>
          <a:off x="3720593" y="1667700"/>
          <a:ext cx="4186341" cy="3159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B04417CC-A62A-431C-A108-3AF18B9BEF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8616245"/>
              </p:ext>
            </p:extLst>
          </p:nvPr>
        </p:nvGraphicFramePr>
        <p:xfrm>
          <a:off x="3720593" y="1357807"/>
          <a:ext cx="4717498" cy="346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>
            <a:spLocks noGrp="1"/>
          </p:cNvSpPr>
          <p:nvPr>
            <p:ph type="title"/>
          </p:nvPr>
        </p:nvSpPr>
        <p:spPr>
          <a:xfrm>
            <a:off x="420575" y="701075"/>
            <a:ext cx="7995000" cy="4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Итог </a:t>
            </a:r>
            <a:endParaRPr dirty="0"/>
          </a:p>
        </p:txBody>
      </p:sp>
      <p:sp>
        <p:nvSpPr>
          <p:cNvPr id="130" name="Google Shape;130;p20"/>
          <p:cNvSpPr txBox="1">
            <a:spLocks noGrp="1"/>
          </p:cNvSpPr>
          <p:nvPr>
            <p:ph type="body" idx="1"/>
          </p:nvPr>
        </p:nvSpPr>
        <p:spPr>
          <a:xfrm>
            <a:off x="383725" y="1402100"/>
            <a:ext cx="7950600" cy="31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На основании проведенного мониторинга можно сделать вывод о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достаточно высоком уровне информированности школьников о данном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социально-значимом заболевании.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Но, несмотря на осведомленность подростков о серьезности проблемы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игровой зависимости, с каждым днем растет количество подверженных игр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мании молодых людей, поэтому я решил попытаться как-то побороть эту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42756"/>
              <a:buFont typeface="Arial"/>
              <a:buNone/>
            </a:pPr>
            <a:r>
              <a:rPr lang="ru" sz="2572">
                <a:latin typeface="Times New Roman"/>
                <a:ea typeface="Times New Roman"/>
                <a:cs typeface="Times New Roman"/>
                <a:sym typeface="Times New Roman"/>
              </a:rPr>
              <a:t>проблему (найти способы преодоления игровой зависимости).</a:t>
            </a:r>
            <a:endParaRPr sz="2572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>
            <a:spLocks noGrp="1"/>
          </p:cNvSpPr>
          <p:nvPr>
            <p:ph type="title"/>
          </p:nvPr>
        </p:nvSpPr>
        <p:spPr>
          <a:xfrm>
            <a:off x="154975" y="866300"/>
            <a:ext cx="8520600" cy="34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ru" sz="1620" b="1">
                <a:latin typeface="Times New Roman"/>
                <a:ea typeface="Times New Roman"/>
                <a:cs typeface="Times New Roman"/>
                <a:sym typeface="Times New Roman"/>
              </a:rPr>
              <a:t>Способы преодоления игровой зависимости</a:t>
            </a:r>
            <a:endParaRPr sz="162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990"/>
              <a:buNone/>
            </a:pPr>
            <a:endParaRPr sz="2520"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1"/>
          </p:nvPr>
        </p:nvSpPr>
        <p:spPr>
          <a:xfrm>
            <a:off x="36900" y="1304364"/>
            <a:ext cx="9032400" cy="37136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1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1)Удали все компьютерные игры:</a:t>
            </a:r>
            <a:endParaRPr sz="1400" b="1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 dirty="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Нет игр, в которых ты развиваешься.  Нет человека, который играет каждый день по часу — и не обладает зависимостью от компьютерных игр. Хочешь избавиться от компьютерной зависимости — удаляй все игры прямо сейчас .Перестань тратить время, если ты настроен серьезно.</a:t>
            </a:r>
            <a:endParaRPr sz="1400" dirty="0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2)Переориентируй свою жизнь:</a:t>
            </a:r>
            <a:endParaRPr sz="1400" b="1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 dirty="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Главной причиной игровой компьютерной зависимости является то, что ты не находишь для себя вещей веселее. Ты приходишь домой после трудового дня и единственное, что вселяет в тебя хотя бы каплю  веселья — твоя ненавистная игра.</a:t>
            </a:r>
            <a:endParaRPr sz="1400" dirty="0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400" b="1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3)Найди себе человека, с которым можно пообщаться  и послушай, что он скажет:</a:t>
            </a:r>
            <a:endParaRPr sz="1400" b="1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400" dirty="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Он начнет говорить тебе, что ты занимаешься бесполезным делом, и он будет прав.  Проводи больше времени, занимаясь чем-нибудь полезным: погуляй, почитай книгу, но не сиди часами за </a:t>
            </a:r>
            <a:r>
              <a:rPr lang="ru" sz="1600" dirty="0">
                <a:solidFill>
                  <a:srgbClr val="43434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компьютером.</a:t>
            </a:r>
            <a:endParaRPr sz="1600" dirty="0">
              <a:solidFill>
                <a:srgbClr val="43434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972</Words>
  <Application>Microsoft Office PowerPoint</Application>
  <PresentationFormat>Экран (16:9)</PresentationFormat>
  <Paragraphs>91</Paragraphs>
  <Slides>12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Raleway</vt:lpstr>
      <vt:lpstr>Times New Roman</vt:lpstr>
      <vt:lpstr>Arial</vt:lpstr>
      <vt:lpstr>Lato</vt:lpstr>
      <vt:lpstr>Streamline</vt:lpstr>
      <vt:lpstr>Презентация PowerPoint</vt:lpstr>
      <vt:lpstr>ЦЕЛЬ И ЗАДАЧИ </vt:lpstr>
      <vt:lpstr>Введение</vt:lpstr>
      <vt:lpstr>Причины игровой зависимости</vt:lpstr>
      <vt:lpstr>Симптомы</vt:lpstr>
      <vt:lpstr>Презентация PowerPoint</vt:lpstr>
      <vt:lpstr>Анализ результатов опроса</vt:lpstr>
      <vt:lpstr>Итог </vt:lpstr>
      <vt:lpstr>Способы преодоления игровой зависимости </vt:lpstr>
      <vt:lpstr>Вывод</vt:lpstr>
      <vt:lpstr>Заключение</vt:lpstr>
      <vt:lpstr>Источники информации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voron</dc:creator>
  <cp:lastModifiedBy>vorontsova000@gmail.com</cp:lastModifiedBy>
  <cp:revision>3</cp:revision>
  <dcterms:modified xsi:type="dcterms:W3CDTF">2021-05-14T08:34:05Z</dcterms:modified>
</cp:coreProperties>
</file>