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5143500" type="screen16x9"/>
  <p:notesSz cx="6858000" cy="9144000"/>
  <p:embeddedFontLst>
    <p:embeddedFont>
      <p:font typeface="Lato" panose="020B0604020202020204" charset="0"/>
      <p:regular r:id="rId21"/>
      <p:bold r:id="rId22"/>
      <p:italic r:id="rId23"/>
      <p:boldItalic r:id="rId24"/>
    </p:embeddedFont>
    <p:embeddedFont>
      <p:font typeface="Montserrat" panose="020B0604020202020204" charset="-52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68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932288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68766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0446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75648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19557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6750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66353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18403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04312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12246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bbc93643d3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bbc93643d3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8809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2502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9580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bbc93643d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bbc93643d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281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bbc93643d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bbc93643d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723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bbc93643d3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bbc93643d3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8298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0156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9231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8174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0" y="381001"/>
            <a:ext cx="1037850" cy="1016288"/>
            <a:chOff x="0" y="381001"/>
            <a:chExt cx="1037850" cy="1016288"/>
          </a:xfrm>
        </p:grpSpPr>
        <p:sp>
          <p:nvSpPr>
            <p:cNvPr id="11" name="Google Shape;11;p2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body" idx="1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13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13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5" name="Google Shape;125;p11"/>
          <p:cNvSpPr txBox="1">
            <a:spLocks noGrp="1"/>
          </p:cNvSpPr>
          <p:nvPr>
            <p:ph type="title" hasCustomPrompt="1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>
            <a:spLocks noGrp="1"/>
          </p:cNvSpPr>
          <p:nvPr>
            <p:ph type="body" idx="1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3"/>
          <p:cNvGrpSpPr/>
          <p:nvPr/>
        </p:nvGrpSpPr>
        <p:grpSpPr>
          <a:xfrm>
            <a:off x="0" y="381001"/>
            <a:ext cx="1037850" cy="1016288"/>
            <a:chOff x="0" y="381001"/>
            <a:chExt cx="1037850" cy="1016288"/>
          </a:xfrm>
        </p:grpSpPr>
        <p:sp>
          <p:nvSpPr>
            <p:cNvPr id="18" name="Google Shape;18;p3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3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4"/>
          <p:cNvGrpSpPr/>
          <p:nvPr/>
        </p:nvGrpSpPr>
        <p:grpSpPr>
          <a:xfrm>
            <a:off x="0" y="381001"/>
            <a:ext cx="1037850" cy="1016288"/>
            <a:chOff x="0" y="381001"/>
            <a:chExt cx="1037850" cy="1016288"/>
          </a:xfrm>
        </p:grpSpPr>
        <p:sp>
          <p:nvSpPr>
            <p:cNvPr id="24" name="Google Shape;24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5"/>
          <p:cNvGrpSpPr/>
          <p:nvPr/>
        </p:nvGrpSpPr>
        <p:grpSpPr>
          <a:xfrm>
            <a:off x="0" y="381001"/>
            <a:ext cx="1037850" cy="1016288"/>
            <a:chOff x="0" y="381001"/>
            <a:chExt cx="1037850" cy="1016288"/>
          </a:xfrm>
        </p:grpSpPr>
        <p:sp>
          <p:nvSpPr>
            <p:cNvPr id="31" name="Google Shape;31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name="adj" fmla="val 0"/>
            </a:avLst>
          </a:prstGeom>
          <a:solidFill>
            <a:schemeClr val="lt1">
              <a:alpha val="2745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" name="Google Shape;39;p6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40" name="Google Shape;40;p6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274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6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274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6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6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" name="Google Shape;44;p6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7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49" name="Google Shape;49;p7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13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7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13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7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7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7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7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7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7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7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7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7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7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7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7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7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7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" name="Google Shape;67;p7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13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13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8"/>
            <a:chOff x="0" y="381001"/>
            <a:chExt cx="1037850" cy="1016288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" name="Google Shape;95;p9"/>
          <p:cNvSpPr txBox="1">
            <a:spLocks noGrp="1"/>
          </p:cNvSpPr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subTitle" idx="1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body" idx="2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41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41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3" name="Google Shape;103;p10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zd.ru/" TargetMode="External"/><Relationship Id="rId3" Type="http://schemas.openxmlformats.org/officeDocument/2006/relationships/hyperlink" Target="http://omsk.dzvr.ru" TargetMode="External"/><Relationship Id="rId7" Type="http://schemas.openxmlformats.org/officeDocument/2006/relationships/hyperlink" Target="https://flackelf.livejournal.com/1120348.htm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agon-vokzal.ru/rzhd/vokzaly-rossii/omsk.html" TargetMode="External"/><Relationship Id="rId5" Type="http://schemas.openxmlformats.org/officeDocument/2006/relationships/hyperlink" Target="https://omsk.bezformata.com/listnews/sovremennij-vokzal-s-vekovoj-istoriej/2521274/" TargetMode="External"/><Relationship Id="rId4" Type="http://schemas.openxmlformats.org/officeDocument/2006/relationships/hyperlink" Target="https://etosibir.ru/omskii-vokzal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d-tehno.ru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>
            <a:spLocks noGrp="1"/>
          </p:cNvSpPr>
          <p:nvPr>
            <p:ph type="title"/>
          </p:nvPr>
        </p:nvSpPr>
        <p:spPr>
          <a:xfrm>
            <a:off x="1181122" y="76850"/>
            <a:ext cx="7226100" cy="14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Times New Roman"/>
              <a:buNone/>
            </a:pPr>
            <a:r>
              <a:rPr lang="ru" sz="126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Федеральное государственное бюджетное образовательное учреждение</a:t>
            </a:r>
            <a:br>
              <a:rPr lang="ru" sz="126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6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высшего образования</a:t>
            </a:r>
            <a:br>
              <a:rPr lang="ru" sz="126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6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«Омский государственный университет путей сообщения»</a:t>
            </a:r>
            <a:br>
              <a:rPr lang="ru" sz="126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6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структурное подразделение среднего профессионального образования</a:t>
            </a:r>
            <a:br>
              <a:rPr lang="ru" sz="126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6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«Омский техникум железнодорожного транспорта»</a:t>
            </a:r>
            <a:br>
              <a:rPr lang="ru" sz="126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6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(СП СПО ОТЖТ)</a:t>
            </a:r>
            <a:br>
              <a:rPr lang="ru" sz="126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endParaRPr sz="126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16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3"/>
          <p:cNvSpPr txBox="1">
            <a:spLocks noGrp="1"/>
          </p:cNvSpPr>
          <p:nvPr>
            <p:ph type="body" idx="1"/>
          </p:nvPr>
        </p:nvSpPr>
        <p:spPr>
          <a:xfrm>
            <a:off x="731520" y="1972550"/>
            <a:ext cx="7792080" cy="16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711"/>
              <a:buFont typeface="Arial"/>
              <a:buNone/>
            </a:pPr>
            <a:endParaRPr sz="20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60000"/>
              </a:lnSpc>
              <a:spcBef>
                <a:spcPts val="370"/>
              </a:spcBef>
              <a:spcAft>
                <a:spcPts val="0"/>
              </a:spcAft>
              <a:buClr>
                <a:srgbClr val="000000"/>
              </a:buClr>
              <a:buSzPts val="1711"/>
              <a:buFont typeface="Arial"/>
              <a:buNone/>
            </a:pPr>
            <a:r>
              <a:rPr lang="ru" sz="2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ИНДИВИДУАЛЬНЫЙ ПРОЕКТ</a:t>
            </a:r>
            <a:endParaRPr sz="20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60000"/>
              </a:lnSpc>
              <a:spcBef>
                <a:spcPts val="333"/>
              </a:spcBef>
              <a:spcAft>
                <a:spcPts val="0"/>
              </a:spcAft>
              <a:buClr>
                <a:srgbClr val="888888"/>
              </a:buClr>
              <a:buSzPts val="1540"/>
              <a:buFont typeface="Arial"/>
              <a:buNone/>
            </a:pPr>
            <a:endParaRPr sz="154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60000"/>
              </a:lnSpc>
              <a:spcBef>
                <a:spcPts val="518"/>
              </a:spcBef>
              <a:spcAft>
                <a:spcPts val="0"/>
              </a:spcAft>
              <a:buClr>
                <a:srgbClr val="000000"/>
              </a:buClr>
              <a:buSzPts val="2395"/>
              <a:buFont typeface="Arial"/>
              <a:buNone/>
            </a:pPr>
            <a:r>
              <a:rPr lang="ru" sz="28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История </a:t>
            </a:r>
            <a:endParaRPr lang="ru" sz="2800" b="1" dirty="0" smtClea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60000"/>
              </a:lnSpc>
              <a:spcBef>
                <a:spcPts val="518"/>
              </a:spcBef>
              <a:spcAft>
                <a:spcPts val="0"/>
              </a:spcAft>
              <a:buClr>
                <a:srgbClr val="000000"/>
              </a:buClr>
              <a:buSzPts val="2395"/>
              <a:buFont typeface="Arial"/>
              <a:buNone/>
            </a:pPr>
            <a:r>
              <a:rPr lang="ru" sz="2800" b="1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Омского </a:t>
            </a:r>
            <a:r>
              <a:rPr lang="ru" sz="28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железнодорожного вокзала </a:t>
            </a:r>
            <a:endParaRPr sz="28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60000"/>
              </a:lnSpc>
              <a:spcBef>
                <a:spcPts val="333"/>
              </a:spcBef>
              <a:spcAft>
                <a:spcPts val="0"/>
              </a:spcAft>
              <a:buClr>
                <a:srgbClr val="888888"/>
              </a:buClr>
              <a:buSzPts val="1540"/>
              <a:buFont typeface="Arial"/>
              <a:buNone/>
            </a:pPr>
            <a:endParaRPr sz="154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60000"/>
              </a:lnSpc>
              <a:spcBef>
                <a:spcPts val="333"/>
              </a:spcBef>
              <a:spcAft>
                <a:spcPts val="0"/>
              </a:spcAft>
              <a:buClr>
                <a:srgbClr val="888888"/>
              </a:buClr>
              <a:buSzPts val="1540"/>
              <a:buFont typeface="Arial"/>
              <a:buNone/>
            </a:pPr>
            <a:endParaRPr sz="154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1300"/>
              <a:buNone/>
            </a:pPr>
            <a:endParaRPr sz="1202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" name="Google Shape;136;p13"/>
          <p:cNvSpPr txBox="1"/>
          <p:nvPr/>
        </p:nvSpPr>
        <p:spPr>
          <a:xfrm>
            <a:off x="6030285" y="3754967"/>
            <a:ext cx="2859000" cy="11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i="0" u="none" strike="noStrike" cap="none" dirty="0">
                <a:solidFill>
                  <a:srgbClr val="FFFFFF"/>
                </a:solidFill>
              </a:rPr>
              <a:t>Выполнил: студент гр. ЭХ-161-1</a:t>
            </a:r>
            <a:endParaRPr sz="1400" i="0" u="none" strike="noStrike" cap="none" dirty="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i="0" u="none" strike="noStrike" cap="none" dirty="0">
                <a:solidFill>
                  <a:srgbClr val="FFFFFF"/>
                </a:solidFill>
              </a:rPr>
              <a:t>Е.С.Дашевская</a:t>
            </a:r>
            <a:endParaRPr sz="1400" i="0" u="none" strike="noStrike" cap="none" dirty="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i="0" u="none" strike="noStrike" cap="none" dirty="0">
                <a:solidFill>
                  <a:srgbClr val="FFFFFF"/>
                </a:solidFill>
              </a:rPr>
              <a:t>Проверил: преподаватель </a:t>
            </a:r>
            <a:endParaRPr sz="1400" i="0" u="none" strike="noStrike" cap="none" dirty="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i="0" u="none" strike="noStrike" cap="none" dirty="0">
                <a:solidFill>
                  <a:srgbClr val="FFFFFF"/>
                </a:solidFill>
              </a:rPr>
              <a:t>М.Б. Перепелица</a:t>
            </a:r>
            <a:endParaRPr sz="1400" i="0" u="none" strike="noStrike" cap="none" dirty="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i="0" u="none" strike="noStrike" cap="none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3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" sz="2000" b="1">
                <a:latin typeface="Arial"/>
                <a:ea typeface="Arial"/>
                <a:cs typeface="Arial"/>
                <a:sym typeface="Arial"/>
              </a:rPr>
              <a:t>Виадук</a:t>
            </a:r>
            <a:endParaRPr sz="20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3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300"/>
              <a:buNone/>
            </a:pPr>
            <a:endParaRPr/>
          </a:p>
        </p:txBody>
      </p:sp>
      <p:sp>
        <p:nvSpPr>
          <p:cNvPr id="197" name="Google Shape;197;p23"/>
          <p:cNvSpPr txBox="1">
            <a:spLocks noGrp="1"/>
          </p:cNvSpPr>
          <p:nvPr>
            <p:ph type="body" idx="2"/>
          </p:nvPr>
        </p:nvSpPr>
        <p:spPr>
          <a:xfrm>
            <a:off x="5282331" y="954762"/>
            <a:ext cx="3403200" cy="29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300"/>
              <a:buNone/>
            </a:pPr>
            <a:r>
              <a:rPr lang="ru" sz="2000" dirty="0">
                <a:solidFill>
                  <a:srgbClr val="FFFFFF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был реконструирован виадук за пригородным вокзалом через железнодорожные пути, виадук соединяет вокзал и привокзальный район города. Позднее был сдан в эксплуатацию и второй виадук, соединяющий вокзальную площадь с жилым массивом</a:t>
            </a:r>
            <a:endParaRPr sz="2000" dirty="0">
              <a:solidFill>
                <a:srgbClr val="FFFFFF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8" name="Google Shape;198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2425" y="1567550"/>
            <a:ext cx="4630785" cy="291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" b="1" dirty="0" smtClean="0">
                <a:latin typeface="Arial"/>
                <a:ea typeface="Arial"/>
                <a:cs typeface="Arial"/>
                <a:sym typeface="Arial"/>
              </a:rPr>
              <a:t>Открытый виадук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" name="Google Shape;205;p24"/>
          <p:cNvPicPr preferRelativeResize="0"/>
          <p:nvPr/>
        </p:nvPicPr>
        <p:blipFill rotWithShape="1">
          <a:blip r:embed="rId3">
            <a:alphaModFix/>
          </a:blip>
          <a:srcRect b="13058"/>
          <a:stretch/>
        </p:blipFill>
        <p:spPr>
          <a:xfrm>
            <a:off x="1869250" y="1260788"/>
            <a:ext cx="5405499" cy="352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5"/>
          <p:cNvSpPr txBox="1">
            <a:spLocks noGrp="1"/>
          </p:cNvSpPr>
          <p:nvPr>
            <p:ph type="title"/>
          </p:nvPr>
        </p:nvSpPr>
        <p:spPr>
          <a:xfrm>
            <a:off x="1123825" y="315950"/>
            <a:ext cx="3798900" cy="14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" sz="1900">
                <a:solidFill>
                  <a:srgbClr val="FFFFFF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 Улучшилось сфера обслуживания вокзала, так, на настоящий момент, пассажирам предоставляются: несколько залов ожидания, информаторы, кассы, камеры хранения, туалеты, банкоматы, душевые, медпункт, аптека, киоски Роспечати, киоски с сувенирами, кафе, бесплатный wi-fi, услуги носильщика, услуги взвешивания багажа, офисные услуги (копирование, печать документов).</a:t>
            </a:r>
            <a:endParaRPr sz="1900">
              <a:solidFill>
                <a:srgbClr val="FFFFFF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5"/>
          <p:cNvSpPr txBox="1">
            <a:spLocks noGrp="1"/>
          </p:cNvSpPr>
          <p:nvPr>
            <p:ph type="body" idx="1"/>
          </p:nvPr>
        </p:nvSpPr>
        <p:spPr>
          <a:xfrm>
            <a:off x="4984800" y="1451525"/>
            <a:ext cx="3798900" cy="24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300"/>
              <a:buNone/>
            </a:pPr>
            <a:endParaRPr/>
          </a:p>
        </p:txBody>
      </p:sp>
      <p:pic>
        <p:nvPicPr>
          <p:cNvPr id="212" name="Google Shape;212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22725" y="1266174"/>
            <a:ext cx="4109376" cy="2311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" b="1">
                <a:latin typeface="Arial"/>
                <a:ea typeface="Arial"/>
                <a:cs typeface="Arial"/>
                <a:sym typeface="Arial"/>
              </a:rPr>
              <a:t>Железнодорожный вокзал внутри 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26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300"/>
              <a:buNone/>
            </a:pPr>
            <a:endParaRPr/>
          </a:p>
        </p:txBody>
      </p:sp>
      <p:pic>
        <p:nvPicPr>
          <p:cNvPr id="219" name="Google Shape;219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64923" y="1070375"/>
            <a:ext cx="5104051" cy="340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" b="1">
                <a:latin typeface="Arial"/>
                <a:ea typeface="Arial"/>
                <a:cs typeface="Arial"/>
                <a:sym typeface="Arial"/>
              </a:rPr>
              <a:t>Железнодорожный вокзал - зал ожидания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27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300"/>
              <a:buNone/>
            </a:pPr>
            <a:endParaRPr/>
          </a:p>
        </p:txBody>
      </p:sp>
      <p:pic>
        <p:nvPicPr>
          <p:cNvPr id="226" name="Google Shape;226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37335" y="1105325"/>
            <a:ext cx="5759217" cy="3835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8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" sz="2000" b="1">
                <a:solidFill>
                  <a:srgbClr val="FFFFFF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Центральный зал. Билетная касса</a:t>
            </a:r>
            <a:endParaRPr sz="2000" b="1">
              <a:solidFill>
                <a:srgbClr val="FFFFFF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" name="Google Shape;233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275" y="1172475"/>
            <a:ext cx="3047450" cy="390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9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" b="1">
                <a:latin typeface="Arial"/>
                <a:ea typeface="Arial"/>
                <a:cs typeface="Arial"/>
                <a:sym typeface="Arial"/>
              </a:rPr>
              <a:t>Церковь на железнодорожном вокзале 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0" name="Google Shape;240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2385" y="1105325"/>
            <a:ext cx="5759218" cy="3835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0"/>
          <p:cNvSpPr txBox="1">
            <a:spLocks noGrp="1"/>
          </p:cNvSpPr>
          <p:nvPr>
            <p:ph type="title"/>
          </p:nvPr>
        </p:nvSpPr>
        <p:spPr>
          <a:xfrm>
            <a:off x="1337575" y="166625"/>
            <a:ext cx="7038900" cy="60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" sz="1900" b="1">
                <a:solidFill>
                  <a:srgbClr val="FFFFFF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Заключение</a:t>
            </a:r>
            <a:endParaRPr sz="1900" b="1">
              <a:solidFill>
                <a:srgbClr val="FFFFFF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900" b="1">
              <a:solidFill>
                <a:srgbClr val="FFFFFF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" sz="1900">
                <a:solidFill>
                  <a:srgbClr val="FFFFFF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Сегодня это двухэтажное здание с крытым пешеходным переходом через железнодорожные пути. Переход связывает между собой здание вокзала, посадочные платформы и привокзальную площадь. В здании размещены 7 билетных касс, в том числе 2 кассы для граждан с ограниченными возможностями здоровья, а также комфортный зал ожидания. Для обеспечения безопасности пассажиров помещения оборудованы современной системой видеонаблюдения, включающей более 100 видеокамер, а также досмотровым оборудованием. В прошлом году специально для слабовидящих пассажиров была установлена мнемосхема с указанием направления движения и мест получения услуг.</a:t>
            </a:r>
            <a:endParaRPr sz="1900">
              <a:solidFill>
                <a:srgbClr val="FFFFFF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</a:pPr>
            <a:endParaRPr sz="1900">
              <a:solidFill>
                <a:srgbClr val="FFFFFF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</a:pPr>
            <a:endParaRPr sz="1900">
              <a:solidFill>
                <a:srgbClr val="FFFFFF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</a:pPr>
            <a:endParaRPr sz="1900">
              <a:solidFill>
                <a:srgbClr val="FFFFFF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900">
              <a:solidFill>
                <a:srgbClr val="FFFFFF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1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450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Электронные издания (электронные ресурсы):</a:t>
            </a:r>
            <a:br>
              <a:rPr lang="ru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endParaRPr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AutoNum type="arabicPeriod"/>
            </a:pPr>
            <a:r>
              <a:rPr lang="ru" u="sng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http://omsk.dzvr.ru</a:t>
            </a:r>
            <a:endParaRPr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AutoNum type="arabicPeriod"/>
            </a:pPr>
            <a:r>
              <a:rPr lang="ru" u="sng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ru" u="sng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://etosibir.ru/omskii-vokzal/</a:t>
            </a:r>
            <a:endParaRPr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AutoNum type="arabicPeriod"/>
            </a:pPr>
            <a:r>
              <a:rPr lang="ru" u="sng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https://omsk.bezformata.com/listnews/sovremennij-vokzal-s-vekovoj-istoriej/2521274/</a:t>
            </a:r>
            <a:endParaRPr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AutoNum type="arabicPeriod"/>
            </a:pPr>
            <a:r>
              <a:rPr lang="ru" u="sng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https://vagon-vokzal.ru/rzhd/vokzaly-rossii/omsk.html</a:t>
            </a:r>
            <a:endParaRPr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AutoNum type="arabicPeriod"/>
            </a:pPr>
            <a:r>
              <a:rPr lang="ru" u="sng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https://flackelf.livejournal.com/1120348.html</a:t>
            </a:r>
            <a:endParaRPr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AutoNum type="arabicPeriod"/>
            </a:pPr>
            <a:r>
              <a:rPr lang="ru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https://</a:t>
            </a:r>
            <a:r>
              <a:rPr lang="ru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www.rzd.ru</a:t>
            </a:r>
            <a:r>
              <a:rPr lang="ru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4"/>
          <p:cNvSpPr txBox="1">
            <a:spLocks noGrp="1"/>
          </p:cNvSpPr>
          <p:nvPr>
            <p:ph type="title"/>
          </p:nvPr>
        </p:nvSpPr>
        <p:spPr>
          <a:xfrm>
            <a:off x="1052550" y="440875"/>
            <a:ext cx="7038900" cy="34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" sz="2000" b="1" dirty="0">
                <a:solidFill>
                  <a:srgbClr val="FFFFFF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Актуальность проекта </a:t>
            </a:r>
            <a:br>
              <a:rPr lang="ru" sz="2000" b="1" dirty="0">
                <a:solidFill>
                  <a:srgbClr val="FFFFFF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ru" sz="2000" dirty="0">
                <a:solidFill>
                  <a:srgbClr val="FFFFFF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Омский ЖД вокзал </a:t>
            </a:r>
            <a:r>
              <a:rPr lang="ru" sz="2000" dirty="0" smtClean="0">
                <a:solidFill>
                  <a:srgbClr val="FFFFFF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в1896 </a:t>
            </a:r>
            <a:r>
              <a:rPr lang="ru" sz="2000" dirty="0">
                <a:solidFill>
                  <a:srgbClr val="FFFFFF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году, </a:t>
            </a:r>
            <a:r>
              <a:rPr lang="ru" sz="2000" dirty="0" smtClean="0">
                <a:solidFill>
                  <a:srgbClr val="FFFFFF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" sz="2000" dirty="0" smtClean="0">
                <a:solidFill>
                  <a:srgbClr val="FFFFFF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ru" sz="2000" dirty="0" smtClean="0">
                <a:solidFill>
                  <a:srgbClr val="FFFFFF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в период строительства </a:t>
            </a:r>
            <a:r>
              <a:rPr lang="ru" sz="2000" dirty="0">
                <a:solidFill>
                  <a:srgbClr val="FFFFFF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Транссибирской </a:t>
            </a:r>
            <a:r>
              <a:rPr lang="ru" sz="2000" dirty="0" smtClean="0">
                <a:solidFill>
                  <a:srgbClr val="FFFFFF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магистрали, выполнял функцию железнодорожной станции. </a:t>
            </a:r>
            <a:br>
              <a:rPr lang="ru" sz="2000" dirty="0" smtClean="0">
                <a:solidFill>
                  <a:srgbClr val="FFFFFF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ru-RU" sz="2000" dirty="0" smtClean="0">
                <a:solidFill>
                  <a:srgbClr val="FFFFFF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В 2021 году вокзал представляет собой современный технологичный комплекс ОАО «РЖД».</a:t>
            </a:r>
            <a:endParaRPr sz="2000" dirty="0">
              <a:solidFill>
                <a:srgbClr val="FFFFFF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" sz="2000" dirty="0">
                <a:solidFill>
                  <a:srgbClr val="FFFFFF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2000" dirty="0" smtClean="0">
                <a:solidFill>
                  <a:srgbClr val="FFFFFF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" sz="2000" dirty="0" smtClean="0">
                <a:solidFill>
                  <a:srgbClr val="FFFFFF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</a:br>
            <a:endParaRPr sz="2000" dirty="0">
              <a:solidFill>
                <a:srgbClr val="FFFFFF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" sz="2000" b="1" dirty="0">
                <a:solidFill>
                  <a:srgbClr val="FFFFFF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Цель проекта </a:t>
            </a:r>
            <a:r>
              <a:rPr lang="ru" sz="2000" dirty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" sz="2000" dirty="0">
                <a:latin typeface="Arial"/>
                <a:ea typeface="Arial"/>
                <a:cs typeface="Arial"/>
                <a:sym typeface="Arial"/>
              </a:rPr>
            </a:br>
            <a:r>
              <a:rPr lang="ru" sz="2000" dirty="0" smtClean="0">
                <a:latin typeface="Arial"/>
                <a:ea typeface="Arial"/>
                <a:cs typeface="Arial"/>
                <a:sym typeface="Arial"/>
              </a:rPr>
              <a:t>рассмотреть историю становления Омского железнодорожного вокзала как инновационного  инженерно-технического объекта РЖД.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" sz="205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Старое здание омского </a:t>
            </a:r>
            <a:r>
              <a:rPr lang="ru" sz="2050" b="1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вокзала (нач. ХХ века)</a:t>
            </a:r>
            <a:endParaRPr sz="3400" b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1177" y="1023808"/>
            <a:ext cx="5927900" cy="345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439700" cy="428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solidFill>
                  <a:srgbClr val="FFFFFF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К 1896 году по типовому проекту было построено первое здание вокзала ст. Омск одноэтажное кирпичное здание </a:t>
            </a:r>
            <a:r>
              <a:rPr lang="ru" sz="2000" dirty="0" smtClean="0">
                <a:solidFill>
                  <a:srgbClr val="FFFFFF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" sz="2000" dirty="0" smtClean="0">
                <a:solidFill>
                  <a:srgbClr val="FFFFFF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ru" sz="2000" dirty="0" smtClean="0">
                <a:solidFill>
                  <a:srgbClr val="FFFFFF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с </a:t>
            </a:r>
            <a:r>
              <a:rPr lang="ru" sz="2000" dirty="0">
                <a:solidFill>
                  <a:srgbClr val="FFFFFF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цокольными помещениями на бутовом фундаменте, начальник строительства главный инженер Хекстрем. </a:t>
            </a:r>
            <a:endParaRPr sz="2000" dirty="0">
              <a:solidFill>
                <a:srgbClr val="FFFFFF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solidFill>
                  <a:srgbClr val="FFFFFF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В 1907 – 1914 годах к существующему зданию были сделаны кирпичные пристройки, печное отопление заменено паровым. Площадь помещений для обслуживания пассажиров доведена до </a:t>
            </a:r>
            <a:r>
              <a:rPr lang="ru" sz="2000" dirty="0" smtClean="0">
                <a:solidFill>
                  <a:srgbClr val="FFFFFF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930 м2</a:t>
            </a:r>
            <a:r>
              <a:rPr lang="ru" sz="2000" dirty="0">
                <a:solidFill>
                  <a:srgbClr val="FFFFFF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sz="2000" dirty="0">
              <a:solidFill>
                <a:srgbClr val="FFFFFF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8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445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FFFFFF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В начале 1958 года завершилась реконструкция здания вокзала, перрона и привокзальной площади, была пристроена деревянная багажная кладовая.</a:t>
            </a:r>
            <a:endParaRPr sz="2000">
              <a:solidFill>
                <a:srgbClr val="FFFFFF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FFFFFF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В последующие годы вокзал не раз подвергался ремонту и реконструкции, улучшились условия труда работников вокзала, расширилась сфера услуг предоставляемых пассажирам.</a:t>
            </a:r>
            <a:endParaRPr sz="2000">
              <a:solidFill>
                <a:srgbClr val="FFFFFF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FFFFFF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В 1975-1978 гг. фасад здания был капитально отремонтирован и облицован мраморной крошкой.</a:t>
            </a:r>
            <a:endParaRPr sz="2000">
              <a:solidFill>
                <a:srgbClr val="FFFFFF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9"/>
          <p:cNvSpPr txBox="1">
            <a:spLocks noGrp="1"/>
          </p:cNvSpPr>
          <p:nvPr>
            <p:ph type="title"/>
          </p:nvPr>
        </p:nvSpPr>
        <p:spPr>
          <a:xfrm>
            <a:off x="1284150" y="59750"/>
            <a:ext cx="7038900" cy="43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FFFFFF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В 1996 году произведен капитальный ремонт фасада здания: отремонтировано штукатурка «под шубу» с последующей покраской, произведена замена оконных рам.</a:t>
            </a:r>
            <a:endParaRPr sz="2000">
              <a:solidFill>
                <a:srgbClr val="FFFFFF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FFFFFF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В 1999 г. произведен капитальный ремонт фасада вокзала: произведена очистка «шубы» от загрязнения, оштукатуривание, окраска водо-дисперсными составами; фасада багажного отделения – отбивка старой штукатурки, оштукатуривание, окраска водо-дисперсными составами. Цоколь здания облицован природным камнем.</a:t>
            </a:r>
            <a:endParaRPr sz="2000">
              <a:solidFill>
                <a:srgbClr val="FFFFFF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0"/>
          <p:cNvSpPr txBox="1">
            <a:spLocks noGrp="1"/>
          </p:cNvSpPr>
          <p:nvPr>
            <p:ph type="body" idx="1"/>
          </p:nvPr>
        </p:nvSpPr>
        <p:spPr>
          <a:xfrm>
            <a:off x="207818" y="1336100"/>
            <a:ext cx="3557682" cy="3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300"/>
              <a:buNone/>
            </a:pPr>
            <a:r>
              <a:rPr lang="ru" sz="1400" dirty="0">
                <a:solidFill>
                  <a:srgbClr val="FFFFFF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 До 2004 года облик ЖД вокзала неоднократно менялся. В 2004 году рядом с главным зданием построили второй корпус – пригородный вокзал. При строительстве использовались современные технологии, а также различное промышленное оборудование, такое, как представлено на сайте НПО </a:t>
            </a:r>
            <a:r>
              <a:rPr lang="ru" sz="1400" dirty="0">
                <a:solidFill>
                  <a:schemeClr val="hlink"/>
                </a:solidFill>
                <a:highlight>
                  <a:schemeClr val="dk1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Техногресс</a:t>
            </a:r>
            <a:r>
              <a:rPr lang="ru" sz="1400" dirty="0">
                <a:solidFill>
                  <a:srgbClr val="FFFFFF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. Компания осуществляет поставку и монтаж промышленного оборудования по всей России. Насосы, гидравлические и пневматические системы.</a:t>
            </a:r>
            <a:endParaRPr sz="1400" dirty="0">
              <a:solidFill>
                <a:srgbClr val="FFFFFF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0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300"/>
              <a:buNone/>
            </a:pPr>
            <a:endParaRPr/>
          </a:p>
        </p:txBody>
      </p:sp>
      <p:pic>
        <p:nvPicPr>
          <p:cNvPr id="176" name="Google Shape;176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56693" y="850950"/>
            <a:ext cx="4934200" cy="370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1"/>
          <p:cNvSpPr txBox="1">
            <a:spLocks noGrp="1"/>
          </p:cNvSpPr>
          <p:nvPr>
            <p:ph type="title"/>
          </p:nvPr>
        </p:nvSpPr>
        <p:spPr>
          <a:xfrm>
            <a:off x="326100" y="2174162"/>
            <a:ext cx="3798900" cy="14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" sz="2000" dirty="0">
                <a:solidFill>
                  <a:srgbClr val="FFFFFF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С пригородного вокзала осуществляются движения электропоездов по различным направлениям Омской области.</a:t>
            </a:r>
            <a:endParaRPr sz="2000" dirty="0">
              <a:solidFill>
                <a:srgbClr val="FFFFFF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1"/>
          <p:cNvSpPr txBox="1">
            <a:spLocks noGrp="1"/>
          </p:cNvSpPr>
          <p:nvPr>
            <p:ph type="body" idx="1"/>
          </p:nvPr>
        </p:nvSpPr>
        <p:spPr>
          <a:xfrm>
            <a:off x="5096400" y="2066075"/>
            <a:ext cx="3798900" cy="24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300"/>
              <a:buNone/>
            </a:pPr>
            <a:endParaRPr/>
          </a:p>
        </p:txBody>
      </p:sp>
      <p:pic>
        <p:nvPicPr>
          <p:cNvPr id="183" name="Google Shape;18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48800" y="1814113"/>
            <a:ext cx="4379724" cy="291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2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32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" sz="2000">
                <a:solidFill>
                  <a:srgbClr val="FFFFFF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В 2006 году омский ЖД вокзал принял свой современный облик, соответствует всем европейским стандартам, площадь вокзала составляет 2590,5 м2 . Изменился фасад здания: цвет, добавлены декоративные элементы, использован натуральный камень для возведения крыльца. </a:t>
            </a:r>
            <a:endParaRPr sz="2000">
              <a:solidFill>
                <a:srgbClr val="FFFFFF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2"/>
          <p:cNvSpPr txBox="1">
            <a:spLocks noGrp="1"/>
          </p:cNvSpPr>
          <p:nvPr>
            <p:ph type="body" idx="1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300"/>
              <a:buNone/>
            </a:pPr>
            <a:endParaRPr dirty="0"/>
          </a:p>
        </p:txBody>
      </p:sp>
      <p:pic>
        <p:nvPicPr>
          <p:cNvPr id="190" name="Google Shape;190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1595" y="1870224"/>
            <a:ext cx="3993203" cy="285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504</Words>
  <Application>Microsoft Office PowerPoint</Application>
  <PresentationFormat>Экран (16:9)</PresentationFormat>
  <Paragraphs>45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Lato</vt:lpstr>
      <vt:lpstr>Times New Roman</vt:lpstr>
      <vt:lpstr>Arial</vt:lpstr>
      <vt:lpstr>Montserrat</vt:lpstr>
      <vt:lpstr>Focus</vt:lpstr>
      <vt:lpstr>Федеральное государственное бюджетное образовательное учреждение высшего образования «Омский государственный университет путей сообщения» структурное подразделение среднего профессионального образования «Омский техникум железнодорожного транспорта» (СП СПО ОТЖТ)  </vt:lpstr>
      <vt:lpstr>Актуальность проекта  Омский ЖД вокзал в1896 году,  в период строительства Транссибирской магистрали, выполнял функцию железнодорожной станции.  В 2021 году вокзал представляет собой современный технологичный комплекс ОАО «РЖД».    Цель проекта  рассмотреть историю становления Омского железнодорожного вокзала как инновационного  инженерно-технического объекта РЖД.</vt:lpstr>
      <vt:lpstr>Старое здание омского вокзала (нач. ХХ века)</vt:lpstr>
      <vt:lpstr>К 1896 году по типовому проекту было построено первое здание вокзала ст. Омск одноэтажное кирпичное здание  с цокольными помещениями на бутовом фундаменте, начальник строительства главный инженер Хекстрем.  В 1907 – 1914 годах к существующему зданию были сделаны кирпичные пристройки, печное отопление заменено паровым. Площадь помещений для обслуживания пассажиров доведена до 930 м2. </vt:lpstr>
      <vt:lpstr>В начале 1958 года завершилась реконструкция здания вокзала, перрона и привокзальной площади, была пристроена деревянная багажная кладовая. В последующие годы вокзал не раз подвергался ремонту и реконструкции, улучшились условия труда работников вокзала, расширилась сфера услуг предоставляемых пассажирам. В 1975-1978 гг. фасад здания был капитально отремонтирован и облицован мраморной крошкой. </vt:lpstr>
      <vt:lpstr>В 1996 году произведен капитальный ремонт фасада здания: отремонтировано штукатурка «под шубу» с последующей покраской, произведена замена оконных рам. В 1999 г. произведен капитальный ремонт фасада вокзала: произведена очистка «шубы» от загрязнения, оштукатуривание, окраска водо-дисперсными составами; фасада багажного отделения – отбивка старой штукатурки, оштукатуривание, окраска водо-дисперсными составами. Цоколь здания облицован природным камнем. </vt:lpstr>
      <vt:lpstr>Презентация PowerPoint</vt:lpstr>
      <vt:lpstr>С пригородного вокзала осуществляются движения электропоездов по различным направлениям Омской области.</vt:lpstr>
      <vt:lpstr>В 2006 году омский ЖД вокзал принял свой современный облик, соответствует всем европейским стандартам, площадь вокзала составляет 2590,5 м2 . Изменился фасад здания: цвет, добавлены декоративные элементы, использован натуральный камень для возведения крыльца. </vt:lpstr>
      <vt:lpstr>Виадук</vt:lpstr>
      <vt:lpstr>Открытый виадук</vt:lpstr>
      <vt:lpstr> Улучшилось сфера обслуживания вокзала, так, на настоящий момент, пассажирам предоставляются: несколько залов ожидания, информаторы, кассы, камеры хранения, туалеты, банкоматы, душевые, медпункт, аптека, киоски Роспечати, киоски с сувенирами, кафе, бесплатный wi-fi, услуги носильщика, услуги взвешивания багажа, офисные услуги (копирование, печать документов).</vt:lpstr>
      <vt:lpstr>Железнодорожный вокзал внутри </vt:lpstr>
      <vt:lpstr>Железнодорожный вокзал - зал ожидания</vt:lpstr>
      <vt:lpstr>Центральный зал. Билетная касса</vt:lpstr>
      <vt:lpstr>Церковь на железнодорожном вокзале </vt:lpstr>
      <vt:lpstr>Заключение  Сегодня это двухэтажное здание с крытым пешеходным переходом через железнодорожные пути. Переход связывает между собой здание вокзала, посадочные платформы и привокзальную площадь. В здании размещены 7 билетных касс, в том числе 2 кассы для граждан с ограниченными возможностями здоровья, а также комфортный зал ожидания. Для обеспечения безопасности пассажиров помещения оборудованы современной системой видеонаблюдения, включающей более 100 видеокамер, а также досмотровым оборудованием. В прошлом году специально для слабовидящих пассажиров была установлена мнемосхема с указанием направления движения и мест получения услуг.    </vt:lpstr>
      <vt:lpstr>Электронные издания (электронные ресурсы):  http://omsk.dzvr.ru https://etosibir.ru/omskii-vokzal/ https://omsk.bezformata.com/listnews/sovremennij-vokzal-s-vekovoj-istoriej/2521274/ https://vagon-vokzal.ru/rzhd/vokzaly-rossii/omsk.html https://flackelf.livejournal.com/1120348.html https://www.rzd.ru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образования «Омский государственный университет путей сообщения» структурное подразделение среднего профессионального образования «Омский техникум железнодорожного транспорта» (СП СПО ОТЖТ)  </dc:title>
  <cp:lastModifiedBy>Perepelicza family</cp:lastModifiedBy>
  <cp:revision>12</cp:revision>
  <dcterms:modified xsi:type="dcterms:W3CDTF">2021-03-10T13:51:56Z</dcterms:modified>
</cp:coreProperties>
</file>