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2" r:id="rId3"/>
    <p:sldId id="260" r:id="rId4"/>
    <p:sldId id="276" r:id="rId5"/>
    <p:sldId id="273" r:id="rId6"/>
    <p:sldId id="274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>
      <p:cViewPr>
        <p:scale>
          <a:sx n="64" d="100"/>
          <a:sy n="64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73E09-5906-4E2B-83DB-F678762425A6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B452-47D4-494E-B9F7-BA9E22817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B452-47D4-494E-B9F7-BA9E228172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4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png" /><Relationship Id="rId9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Использование </a:t>
            </a:r>
            <a:r>
              <a:rPr lang="en-US" sz="2800" b="1" dirty="0"/>
              <a:t>Flat lay </a:t>
            </a:r>
            <a:r>
              <a:rPr lang="ru-RU" sz="2800" b="1" dirty="0"/>
              <a:t>как средства подготовки к написанию </a:t>
            </a:r>
            <a:br>
              <a:rPr lang="ru-RU" sz="2800" b="1"/>
            </a:br>
            <a:r>
              <a:rPr lang="ru-RU" sz="2800" b="1"/>
              <a:t>сочинения-рассуждения</a:t>
            </a:r>
            <a:br>
              <a:rPr lang="ru-RU" sz="2800" b="1"/>
            </a:br>
            <a:r>
              <a:rPr lang="ru-RU" sz="2800" b="1"/>
              <a:t>(Приложение «Читательский дневник»)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214818"/>
            <a:ext cx="5357850" cy="2000264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Заровняева Руфина Ивановна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ученица </a:t>
            </a:r>
            <a:r>
              <a:rPr 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«Б»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Октёмского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НОЦ.</a:t>
            </a:r>
          </a:p>
          <a:p>
            <a:pPr algn="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Яковлева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Сардана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Анатольевна,</a:t>
            </a:r>
          </a:p>
          <a:p>
            <a:pPr algn="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</a:t>
            </a:r>
            <a:r>
              <a:rPr 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литературы.</a:t>
            </a:r>
          </a:p>
          <a:p>
            <a:pPr algn="r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559694" cy="255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89C6A-C9F5-504E-8FF4-721B35E5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0147365-44F9-C944-98AE-87AFF159A1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" y="1143000"/>
            <a:ext cx="4035879" cy="5170714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B98342F-9C67-2345-8DD1-E3DE4A7D1A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1219200"/>
            <a:ext cx="2254704" cy="1747157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392A494-6C86-E944-B39C-1FE37BB75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4027714"/>
            <a:ext cx="2771775" cy="18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5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8E7BB-04DC-9843-9C16-477EC90D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ADD523E-EFC1-A645-9252-EB0536D244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706586" cy="5102679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75719C6-0C33-704E-8C88-233301EE34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66" y="1485900"/>
            <a:ext cx="3148693" cy="2971801"/>
          </a:xfrm>
        </p:spPr>
      </p:pic>
    </p:spTree>
    <p:extLst>
      <p:ext uri="{BB962C8B-B14F-4D97-AF65-F5344CB8AC3E}">
        <p14:creationId xmlns:p14="http://schemas.microsoft.com/office/powerpoint/2010/main" val="204211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C051C-A462-4246-A958-D71A9629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BBAC022-FD90-B340-8EAD-345CE5A0FA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829049" cy="5143500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3FE2F3A-1487-794B-BE45-23CDFD35D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1"/>
            <a:ext cx="2027464" cy="1752600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5225F22-0D4F-E74B-9F27-2ED7F39FC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86" y="3962402"/>
            <a:ext cx="2208297" cy="22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1600" b="1" spc="-50" dirty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1600" spc="-50" dirty="0"/>
              <a:t> 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современные ученики не могут аргументировать собственное мнение в сочинении рассуждении. Поиск иных технологий с целью использования осмысленного чтения художественного произведения и возможность использования в качестве аргумента.</a:t>
            </a:r>
          </a:p>
          <a:p>
            <a:pPr algn="just">
              <a:buNone/>
            </a:pPr>
            <a:r>
              <a:rPr lang="ru-RU" sz="1600" b="1" spc="-50" dirty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: выявить продуктивность использования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 lay 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как средства подготовки к написанию сочинения-рассуждения.</a:t>
            </a:r>
          </a:p>
          <a:p>
            <a:pPr algn="just">
              <a:buNone/>
            </a:pPr>
            <a:r>
              <a:rPr lang="ru-RU" sz="1600" b="1" spc="-50" dirty="0">
                <a:latin typeface="Times New Roman" pitchFamily="18" charset="0"/>
                <a:cs typeface="Times New Roman" pitchFamily="18" charset="0"/>
              </a:rPr>
              <a:t>Новизна: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lay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как средства подготовки к написанию сочинения-рассуждения. 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Для достижения данной цели были поставлены </a:t>
            </a:r>
            <a:r>
              <a:rPr lang="ru-RU" sz="1600" b="1" spc="-50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spc="-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-Изучить теоретические аспекты работы других исследователей литературоведов;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-Разработать опорную схему с использованием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 Lay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и апробировать на уроке литературы и русского языка;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-Опорные конспекты на основе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 Lay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– как опорный сигнал;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-Изучить, проанализировать какие работы над произведениями есть. </a:t>
            </a:r>
          </a:p>
          <a:p>
            <a:pPr algn="just">
              <a:buNone/>
            </a:pPr>
            <a:r>
              <a:rPr lang="ru-RU" sz="1600" b="1" spc="-50" dirty="0">
                <a:latin typeface="Times New Roman" pitchFamily="18" charset="0"/>
                <a:cs typeface="Times New Roman" pitchFamily="18" charset="0"/>
              </a:rPr>
              <a:t>Методы научного исследования: </a:t>
            </a:r>
            <a:endParaRPr lang="ru-RU" sz="1600" spc="-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spc="-5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Анализировать проведение исследования(апробации), экспериментальное изучение художественных произведений, наблюдение, через наблюдение за учениками в ходе работы над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 Lay 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на уроке литературы и за написанием пробного сочинения-рассуждения учащимися 11 «а» класса МБНОУ </a:t>
            </a:r>
            <a:r>
              <a:rPr lang="ru-RU" sz="1600" spc="-50" dirty="0" err="1">
                <a:latin typeface="Times New Roman" pitchFamily="18" charset="0"/>
                <a:cs typeface="Times New Roman" pitchFamily="18" charset="0"/>
              </a:rPr>
              <a:t>Октёмский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НОЦ с опорой на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 Lay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 lay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к художественным произведениям русских писателей на уроке литературы;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-Публикация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 lay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на страничке социальной сети </a:t>
            </a:r>
            <a:r>
              <a:rPr lang="ru-RU" sz="1600" spc="-50" dirty="0" err="1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@</a:t>
            </a:r>
            <a:r>
              <a:rPr lang="en-US" sz="1600" spc="-50" dirty="0" err="1">
                <a:latin typeface="Times New Roman" pitchFamily="18" charset="0"/>
                <a:cs typeface="Times New Roman" pitchFamily="18" charset="0"/>
              </a:rPr>
              <a:t>genavr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lit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и использование в качестве коммуникативной площадки для учеников 9 и 11 классов МБНОУ «</a:t>
            </a:r>
            <a:r>
              <a:rPr lang="ru-RU" sz="1600" spc="-50" dirty="0" err="1">
                <a:latin typeface="Times New Roman" pitchFamily="18" charset="0"/>
                <a:cs typeface="Times New Roman" pitchFamily="18" charset="0"/>
              </a:rPr>
              <a:t>Октёмский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НОЦ»;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- Использовать готовый </a:t>
            </a:r>
            <a:r>
              <a:rPr lang="en-US" sz="1600" spc="-50" dirty="0">
                <a:latin typeface="Times New Roman" pitchFamily="18" charset="0"/>
                <a:cs typeface="Times New Roman" pitchFamily="18" charset="0"/>
              </a:rPr>
              <a:t>flat lay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на уроке русского языка в 11 «а» классе;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-Анализировать результат ЕГЭ учеников 11 «а» класса МБНОУ «</a:t>
            </a:r>
            <a:r>
              <a:rPr lang="ru-RU" sz="1600" spc="-50" dirty="0" err="1">
                <a:latin typeface="Times New Roman" pitchFamily="18" charset="0"/>
                <a:cs typeface="Times New Roman" pitchFamily="18" charset="0"/>
              </a:rPr>
              <a:t>Октёмский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 НОЦ» за 2019-2020 год.</a:t>
            </a:r>
          </a:p>
          <a:p>
            <a:pPr algn="just">
              <a:buNone/>
            </a:pP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-Формирование выводов .</a:t>
            </a: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857232"/>
            <a:ext cx="2412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5978" y="32146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Дьячковская </a:t>
            </a:r>
            <a:r>
              <a:rPr lang="ru-RU" dirty="0" err="1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Валентиния</a:t>
            </a:r>
            <a:r>
              <a:rPr lang="ru-RU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8а.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00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этап работы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создание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flat lay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произведениям литературы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2412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72" y="3214686"/>
            <a:ext cx="209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Шарина Лилия, 8а.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evdsh\Desktop\тэффи флэтлэй\Screenshot_20200601_165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2418734" cy="2412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28992" y="3214686"/>
            <a:ext cx="247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Борисова Надежда, 8а.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s://www.freepngimg.com/thumb/logo/62372-computer-neon-instagram-icons-hd-image-free-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6357958"/>
            <a:ext cx="324000" cy="3234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640583" y="6345816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Genavr_lit</a:t>
            </a:r>
            <a:endParaRPr lang="ru-RU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14754"/>
            <a:ext cx="2412000" cy="233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8446" y="3719407"/>
            <a:ext cx="2448000" cy="2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7404" y="3710338"/>
            <a:ext cx="2448000" cy="236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71406" y="6000768"/>
            <a:ext cx="3214710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И.А. Бунин «Кавказ» </a:t>
            </a: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3214678" y="6029285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А.П. Чехов «О любви»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6029286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А.И. Куприн «Куст сирени»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2928958" cy="200026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работы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Публикация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flat lay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страничке социальной сети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Инстаграм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Genavr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_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lit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использование в качестве коммуникативной площадки для учеников 9 и 11 классов МБНОУ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Октёмский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НОЦ».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b="11517"/>
          <a:stretch>
            <a:fillRect/>
          </a:stretch>
        </p:blipFill>
        <p:spPr>
          <a:xfrm>
            <a:off x="571472" y="3000372"/>
            <a:ext cx="2286016" cy="3163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1934" y="714356"/>
            <a:ext cx="45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 работы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опроса среди учащихся 8 класса.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результат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214" y="2071678"/>
            <a:ext cx="521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Анализ  результатов ЕГЭ по русскому языку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в 11 «а» классе 07.08.2020г.</a:t>
            </a:r>
            <a:endParaRPr lang="ru-RU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3" name="Picture 2" descr="https://www.freepngimg.com/thumb/logo/62372-computer-neon-instagram-icons-hd-image-free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62" y="6248797"/>
            <a:ext cx="324000" cy="3234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28662" y="621508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Genavr_lit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000496" y="2857496"/>
          <a:ext cx="4786314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Баллы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Сколько человек выполнили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Процент выполняемости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6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786842" cy="64293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</a:p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Основной проблемой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века является, как мы считаем, отсутствие осмысленного чтения художественных произведений современными детьми и умение написать сочинение-рассуждение ОГЭ. Искушенная молодежь в век развития высоких технологий еще больше стала отдаляться от чтения книг.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анализ произведений повышает мотивацию учеников прочитать то или иное произведение с целью понять основную мысль текста и связать ее со своим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последующего грамотного использования в качестве аргументации основной мысли текста. Для того, чтобы правильно и ярко изобразить на картине основную мысль текста, обучающийся должен применить осмысленное чтение. Каждый анализ и представление «души» произведения понимается ребенком по-своему и изображается исключительно с опорой на индивидуальное понимание текста. Результат использования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flat lay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качестве аргументации художественного произведения в написании сочинения-рассуждения достаточно высок. Таким образом, мы пришли к выводу, что новый подход и поиск новых средств в написании сочинения-рассуждения вполне оправдан высокими достижениями учеников в выполнении заданий ЕГЭ.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786842" cy="586018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Ученики 8 а класса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Октемский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НОЦ» с большим интересом подошли к этому способу понимания художественного произведения. На уроках литературы они работали и в группе и индивидуально. Процесс был для них весьма увлекателен. И то, что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публиковался в социальной сети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еще больше мотивировал их. Коммуникативной площадкой для учеников был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где они писали комментарии к своей и чужой работе. Способ оценивания работ вели в формате рефлексии – самооценки, трезвого оценивания отрицательных и положительных сторон своей работы. Безусловно такой оригинальный подход подготовки к ОГЭ и ЕГЭ, а именно к сочинению-рассуждению – является эффективным средством для понимания художественного произведения и использования в качестве аргумента с опорой на художественное произведение. Использование готовых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flat lay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учениками 11 «а» класса помогло им в последствии в написании сочинения-рассуждения.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26122-D46D-A747-BEC1-B7AA2943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Читательский дневник: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AA5702E-4361-C540-9FDD-76FE9D2411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2" y="2249488"/>
            <a:ext cx="3088821" cy="4525962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E28FACF-2CF6-A548-94F5-5933EF3E0D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209801"/>
            <a:ext cx="3088821" cy="4565650"/>
          </a:xfrm>
        </p:spPr>
      </p:pic>
    </p:spTree>
    <p:extLst>
      <p:ext uri="{BB962C8B-B14F-4D97-AF65-F5344CB8AC3E}">
        <p14:creationId xmlns:p14="http://schemas.microsoft.com/office/powerpoint/2010/main" val="419242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87BFF-C51B-0C43-ACCF-038BEC63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E1D45FE-1092-7D4B-B587-E5540179E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1679"/>
            <a:ext cx="4373336" cy="5619750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F42BB99-EAEF-5041-AEE3-2DF29B486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0" y="2326822"/>
            <a:ext cx="3502479" cy="3184072"/>
          </a:xfrm>
        </p:spPr>
      </p:pic>
    </p:spTree>
    <p:extLst>
      <p:ext uri="{BB962C8B-B14F-4D97-AF65-F5344CB8AC3E}">
        <p14:creationId xmlns:p14="http://schemas.microsoft.com/office/powerpoint/2010/main" val="392622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05F63-2D8C-EA4C-AFA6-48C3E9DF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EFCEA3F-85EC-194E-A66D-68014CA53D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8071"/>
            <a:ext cx="3940417" cy="5523593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17E03C5-22A0-C04A-ACA4-82C4E236A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2536345"/>
            <a:ext cx="3570514" cy="3178655"/>
          </a:xfrm>
        </p:spPr>
      </p:pic>
    </p:spTree>
    <p:extLst>
      <p:ext uri="{BB962C8B-B14F-4D97-AF65-F5344CB8AC3E}">
        <p14:creationId xmlns:p14="http://schemas.microsoft.com/office/powerpoint/2010/main" val="887196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756</TotalTime>
  <Words>389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Использование Flat lay как средства подготовки к написанию  сочинения-рассуждения (Приложение «Читательский дневник»)</vt:lpstr>
      <vt:lpstr>Презентация PowerPoint</vt:lpstr>
      <vt:lpstr>И.А. Бунин «Кавказ» </vt:lpstr>
      <vt:lpstr>2 этап работы  Публикация flat lay на страничке социальной сети Инстаграм Genavr_lit и использование в качестве коммуникативной площадки для учеников 9 и 11 классов МБНОУ «Октёмский НОЦ».</vt:lpstr>
      <vt:lpstr>Презентация PowerPoint</vt:lpstr>
      <vt:lpstr>Презентация PowerPoint</vt:lpstr>
      <vt:lpstr>Читательский дневник:</vt:lpstr>
      <vt:lpstr>. </vt:lpstr>
      <vt:lpstr>. </vt:lpstr>
      <vt:lpstr>. </vt:lpstr>
      <vt:lpstr>. </vt:lpstr>
      <vt:lpstr>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«flat lay анализ произведений писателей Серебрянного века»</dc:title>
  <cp:lastModifiedBy>Gavril Aprosimov</cp:lastModifiedBy>
  <cp:revision>138</cp:revision>
  <dcterms:modified xsi:type="dcterms:W3CDTF">2021-09-21T11:49:37Z</dcterms:modified>
</cp:coreProperties>
</file>