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7" r:id="rId2"/>
    <p:sldId id="259" r:id="rId3"/>
    <p:sldId id="258" r:id="rId4"/>
    <p:sldId id="260" r:id="rId5"/>
    <p:sldId id="261" r:id="rId6"/>
    <p:sldId id="262" r:id="rId7"/>
    <p:sldId id="274" r:id="rId8"/>
    <p:sldId id="275" r:id="rId9"/>
    <p:sldId id="263" r:id="rId10"/>
    <p:sldId id="269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1" r:id="rId19"/>
    <p:sldId id="273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302D0-05A2-47EE-8E90-495636FFFDE2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6C1B-69D7-4BCC-AB72-1A37F3554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95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321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 бюджетное общеобразовательное учреждение </a:t>
            </a:r>
          </a:p>
          <a:p>
            <a:pPr algn="ctr"/>
            <a:r>
              <a:rPr lang="ru-RU" sz="1400" dirty="0"/>
              <a:t>"</a:t>
            </a:r>
            <a:r>
              <a:rPr lang="ru-RU" sz="1400" dirty="0" err="1"/>
              <a:t>Кугесьский</a:t>
            </a:r>
            <a:r>
              <a:rPr lang="ru-RU" sz="1400" dirty="0"/>
              <a:t> лицей" </a:t>
            </a:r>
          </a:p>
          <a:p>
            <a:pPr algn="ctr"/>
            <a:r>
              <a:rPr lang="ru-RU" sz="1400" dirty="0"/>
              <a:t>Чебоксарского района Чувашской Республики</a:t>
            </a:r>
          </a:p>
          <a:p>
            <a:pPr algn="ctr"/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611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Творческий проект по технологии </a:t>
            </a:r>
          </a:p>
          <a:p>
            <a:pPr algn="ctr"/>
            <a:r>
              <a:rPr lang="ru-RU" sz="3600" b="1" cap="all" dirty="0"/>
              <a:t>“УКРАШЕНИЯ ИЗ ЭПОКСИДНОЙ СМОЛЫ”</a:t>
            </a:r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725144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Работу выполнила: ученица 8л класса </a:t>
            </a:r>
          </a:p>
          <a:p>
            <a:r>
              <a:rPr lang="ru-RU" dirty="0" smtClean="0"/>
              <a:t>Филиппова Елизавета Денисовна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3240" y="6156012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pic>
        <p:nvPicPr>
          <p:cNvPr id="1026" name="Picture 2" descr="C:\Users\kugfo\Documents\ViberDownloads\0-02-05-abab63450608f5779cd948e332091d96ecc5a15e65b930093ab1fddca89b5a4e_ad27bdcab865c3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t="12831"/>
          <a:stretch/>
        </p:blipFill>
        <p:spPr bwMode="auto">
          <a:xfrm>
            <a:off x="683568" y="3689843"/>
            <a:ext cx="1863900" cy="26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0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gfo\Documents\ViberDownloads\0-02-05-4c7c719c63ec7aeb14541fa0669704626f0366d0dbaeb056a5883ed8b774f1a1_69057972f115af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05" y="1633822"/>
            <a:ext cx="6433419" cy="482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836712"/>
            <a:ext cx="675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Тщательно вымыла и высушила </a:t>
            </a:r>
            <a:r>
              <a:rPr lang="ru-RU" dirty="0" err="1" smtClean="0"/>
              <a:t>молды</a:t>
            </a:r>
            <a:r>
              <a:rPr lang="ru-RU" dirty="0" smtClean="0"/>
              <a:t> для заливания смолы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62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ugfo\Documents\ViberDownloads\0-02-05-594ed7bf53d1a83c7ddab05d5e4fb51dfbde538dac9bbc0c80a7a6044ae81f6c_d092ce4cf91d9b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624812" cy="496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485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Подготовила  много чистых стаканчиков </a:t>
            </a:r>
          </a:p>
          <a:p>
            <a:r>
              <a:rPr lang="ru-RU" dirty="0" smtClean="0"/>
              <a:t> для смешивания смолы в разные цвета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05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ugfo\Documents\ViberDownloads\0-02-05-5c1096b880bf5058725bcdab0fa9146c613e1ecd2966302c5f5fe6da7c9fe9b6_9f22f2273981a6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67" y="4663705"/>
            <a:ext cx="1379132" cy="18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ugfo\Documents\ViberDownloads\0-02-05-ee7ab7fa7e3aaa8b56422531f017ed59e3e3c669c0fa122546de281cd51fd6aa_1ae4da33105d0a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79692"/>
            <a:ext cx="1442142" cy="192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835292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коробке у  меня была инструкция как смешивать два компонента </a:t>
            </a:r>
          </a:p>
          <a:p>
            <a:endParaRPr lang="en-US" sz="1400" b="1" dirty="0" smtClean="0"/>
          </a:p>
          <a:p>
            <a:r>
              <a:rPr lang="ru-RU" sz="1400" b="1" dirty="0" smtClean="0"/>
              <a:t>	ПОДГОТОВКА </a:t>
            </a:r>
            <a:r>
              <a:rPr lang="ru-RU" sz="1400" b="1" dirty="0"/>
              <a:t>ПОВЕРХНОСТИ</a:t>
            </a:r>
          </a:p>
          <a:p>
            <a:r>
              <a:rPr lang="ru-RU" sz="1400" dirty="0"/>
              <a:t>Поверхности, подлежащие заливке, и емкости для смешивания компонентов должны быть чистыми, сухими и обезжиренными. Рекомендуется использовать широкие полиэтиленовые или стеклянные емкости.</a:t>
            </a:r>
          </a:p>
          <a:p>
            <a:r>
              <a:rPr lang="ru-RU" sz="1400" b="1" dirty="0" smtClean="0"/>
              <a:t>	СПОСОБ</a:t>
            </a:r>
            <a:r>
              <a:rPr lang="ru-RU" sz="1400" b="1" dirty="0"/>
              <a:t> ПРИМЕНЕНИЯ</a:t>
            </a:r>
          </a:p>
          <a:p>
            <a:r>
              <a:rPr lang="ru-RU" sz="1400" dirty="0"/>
              <a:t>При проведении работ и в течение отверждения температура состава, заготовки и окружающей среды не должна опускаться ниже 22-24°С.  Соотношение компонентов определяется по весу и составляет 100 частей смолы (А) к 35 частям отвердителя (Б). Рекомендуем использовать точные весы для правильного взвешивания компонентов. Важно! Нельзя измерять компоненты по объему. Тщательно перемешайте смесь компонентов в течение 3-7 минут. В процессе перемешивания необходимо периодически очищать состав со стенок и дна емкости. Не используйте для перемешивания </a:t>
            </a:r>
            <a:r>
              <a:rPr lang="ru-RU" sz="1400" dirty="0" err="1"/>
              <a:t>высокооборотистые</a:t>
            </a:r>
            <a:r>
              <a:rPr lang="ru-RU" sz="1400" dirty="0"/>
              <a:t> миксеры. Перед заливкой перелейте смесь в чистую емкость и перемешайте повторно. Заливайте смесь равномерной струей, направленной в нижнюю точку формы. Равномерное течение смеси поможет избежать захватывания в смесь воздуха. Объемные заливки делать в несколько слоев, толщина одного слоя не более 4 см. Дайте смеси выровнять свой уровень. При необходимости для удаления пузырьков воздуха из заливки допускается применение направленного нагрева с помощью строительного фена.</a:t>
            </a:r>
          </a:p>
          <a:p>
            <a:r>
              <a:rPr lang="ru-RU" sz="1400" b="1" dirty="0" smtClean="0"/>
              <a:t>	ОТВЕРЖДЕНИЕ </a:t>
            </a:r>
            <a:r>
              <a:rPr lang="ru-RU" sz="1400" b="1" dirty="0"/>
              <a:t>И ПОЛИМЕРИЗАЦИЯ</a:t>
            </a:r>
          </a:p>
          <a:p>
            <a:r>
              <a:rPr lang="ru-RU" sz="1400" dirty="0"/>
              <a:t>Время отверждения зависит от температуры окружающей </a:t>
            </a:r>
            <a:endParaRPr lang="ru-RU" sz="1400" dirty="0" smtClean="0"/>
          </a:p>
          <a:p>
            <a:r>
              <a:rPr lang="ru-RU" sz="1400" dirty="0" smtClean="0"/>
              <a:t>среды</a:t>
            </a:r>
            <a:r>
              <a:rPr lang="ru-RU" sz="1400" dirty="0"/>
              <a:t>, массы состава и конфигурации изделия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Примерное время полного отверждения при </a:t>
            </a:r>
            <a:endParaRPr lang="ru-RU" sz="1400" dirty="0" smtClean="0"/>
          </a:p>
          <a:p>
            <a:r>
              <a:rPr lang="ru-RU" sz="1400" dirty="0" smtClean="0"/>
              <a:t>температуре </a:t>
            </a:r>
            <a:r>
              <a:rPr lang="ru-RU" sz="1400" dirty="0"/>
              <a:t>22°С – от 24 до 36 часов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Полная полимеризация и достижение полной </a:t>
            </a:r>
            <a:r>
              <a:rPr lang="ru-RU" sz="1400" dirty="0" smtClean="0"/>
              <a:t>механической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прочности происходит в течение 7 суток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312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ugfo\Documents\ViberDownloads\0-02-05-941c32cb5b8542af9d1ddce696fb07ae7f309f085f845601bdfce0a322c20664_3390b0cc23526a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893102" cy="38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ugfo\Documents\ViberDownloads\0-02-05-167b6764fd8f2c5e6e34f5793f68ee8bb33a13166a25dc35b22a00fed4194054_2473ac72f8c78e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13515"/>
            <a:ext cx="5152597" cy="38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Следуя инструкции я тщательно перемешала два компонента</a:t>
            </a:r>
          </a:p>
          <a:p>
            <a:r>
              <a:rPr lang="ru-RU" dirty="0"/>
              <a:t>Полученная смесь имеет жидкую консистенцию, поэтому ее нужно отставить в сторону на 40-60 минут. Надо подождать пока содержимое стаканчика приобретет необходимую для работы консистенцию вязкости густого киселя.</a:t>
            </a:r>
          </a:p>
          <a:p>
            <a:r>
              <a:rPr lang="ru-RU" dirty="0" smtClean="0"/>
              <a:t> Затем набрала в шприц полученную смесь  и аккуратно стала заливать в мои </a:t>
            </a:r>
            <a:r>
              <a:rPr lang="ru-RU" dirty="0" err="1" smtClean="0"/>
              <a:t>молды</a:t>
            </a:r>
            <a:r>
              <a:rPr lang="ru-RU" dirty="0" smtClean="0"/>
              <a:t>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72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ugfo\Documents\ViberDownloads\0-02-05-a3a38d0aec0093e1abac7a6f701a771ee11c1a16a8c9dac5cc95e0c754468832_d69c0b7d2445ad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60554" y="144304"/>
            <a:ext cx="1994212" cy="265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ugfo\Documents\ViberDownloads\0-02-05-fcc8a83ef88abcdb60262edca3174f25d3cf1b405d188e49229ddcea48d47c1b_8bb41a619dab7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8" y="3784773"/>
            <a:ext cx="1822896" cy="24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kugfo\Desktop\пропр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03" y="4069890"/>
            <a:ext cx="3082735" cy="21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188640"/>
            <a:ext cx="57606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Полученной смеси дают подсохнуть в течение 15–20 минут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 помощью пинцета на застывшую поверхность выкладывают декоративные детали. </a:t>
            </a:r>
            <a:endParaRPr lang="ru-RU" dirty="0" smtClean="0"/>
          </a:p>
          <a:p>
            <a:r>
              <a:rPr lang="ru-RU" dirty="0" smtClean="0"/>
              <a:t> У меня было много разноцветных блёсток , пластиковых маленьких декоративных элементов , блестящих страз .</a:t>
            </a:r>
          </a:p>
          <a:p>
            <a:r>
              <a:rPr lang="ru-RU" dirty="0" smtClean="0"/>
              <a:t>Летом я сама собирала и сушила мелкие цветы и травы . Их тоже положила в смолу.</a:t>
            </a:r>
            <a:endParaRPr lang="ru-RU" dirty="0"/>
          </a:p>
          <a:p>
            <a:r>
              <a:rPr lang="ru-RU" dirty="0" smtClean="0"/>
              <a:t>Сверху </a:t>
            </a:r>
            <a:r>
              <a:rPr lang="ru-RU" dirty="0"/>
              <a:t>заливают оставшейся смесью. Распределить состав нужно равномерно так, чтобы он полностью покрыл внутренний элемент.</a:t>
            </a:r>
          </a:p>
          <a:p>
            <a:endParaRPr lang="ru-RU" dirty="0"/>
          </a:p>
        </p:txBody>
      </p:sp>
      <p:pic>
        <p:nvPicPr>
          <p:cNvPr id="9222" name="Picture 6" descr="C:\Users\kugfo\Documents\ViberDownloads\0-02-05-02cd0dff57e1b295178b482ce54aa667be39bbf60d51872565e53c6c54c7444b_c8b99cf77915d4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37" y="3284984"/>
            <a:ext cx="2329442" cy="310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04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kugfo\Documents\ViberDownloads\0-02-05-e01c8fe6720e2997318c023d5090bf7497aa06280ccfc0ad7079bc869e7609c4_97ba7cf6ae6c79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2717" y="3395009"/>
            <a:ext cx="1932136" cy="25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kugfo\Documents\ViberDownloads\0-02-05-43f07dfb94ff47d809a9b1e6a5facfc724693066bb1caf0d63125e6c7ec54fcf_5794495c6a809f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1753476" cy="23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188640"/>
            <a:ext cx="612067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Оставляем для застывания на время от 8 до 24 часов </a:t>
            </a:r>
            <a:endParaRPr lang="ru-RU" sz="1400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в зависимости от толщины слоя).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НЕЛЬЗЯ </a:t>
            </a:r>
            <a:r>
              <a:rPr lang="ru-RU" sz="1400" dirty="0"/>
              <a:t>допускать попадания воды в эпоксидную смолу или отвердитель, или в уже смешанные компоненты. Поэтому не стоит работать с </a:t>
            </a:r>
            <a:r>
              <a:rPr lang="ru-RU" sz="1400" dirty="0" err="1"/>
              <a:t>эпоксидкой</a:t>
            </a:r>
            <a:r>
              <a:rPr lang="ru-RU" sz="1400" dirty="0"/>
              <a:t> при высокой влажности воздуха (она плохо застынет),</a:t>
            </a:r>
          </a:p>
          <a:p>
            <a:r>
              <a:rPr lang="ru-RU" sz="1400" dirty="0"/>
              <a:t>•не стоит работать с </a:t>
            </a:r>
            <a:r>
              <a:rPr lang="ru-RU" sz="1400" dirty="0" err="1"/>
              <a:t>эпоксидкой</a:t>
            </a:r>
            <a:r>
              <a:rPr lang="ru-RU" sz="1400" dirty="0"/>
              <a:t> при температуре воздуха ниже 22 градусов, есть риск того, что она плохо застынет,</a:t>
            </a:r>
          </a:p>
          <a:p>
            <a:r>
              <a:rPr lang="ru-RU" sz="1400" dirty="0"/>
              <a:t>•от холода (если зимой на балконе держать) в смоле могут появится крупинки или хлопья, тогда смолу нужно нагреть до 40-60градусов и тогда она придёт в изначальное состояние,</a:t>
            </a:r>
          </a:p>
          <a:p>
            <a:r>
              <a:rPr lang="ru-RU" sz="1400" dirty="0"/>
              <a:t>•ускорить время застывания </a:t>
            </a:r>
            <a:r>
              <a:rPr lang="ru-RU" sz="1400" dirty="0" err="1"/>
              <a:t>эпоксидки</a:t>
            </a:r>
            <a:r>
              <a:rPr lang="ru-RU" sz="1400" dirty="0"/>
              <a:t> можно повысив температуру воздуха (поставить на батарею, например). Не делайте температуру слишком высокой, иначе </a:t>
            </a:r>
            <a:r>
              <a:rPr lang="ru-RU" sz="1400" dirty="0" err="1"/>
              <a:t>эпоксидка</a:t>
            </a:r>
            <a:r>
              <a:rPr lang="ru-RU" sz="1400" dirty="0"/>
              <a:t> может закипеть, образуя много пузырьков,</a:t>
            </a:r>
          </a:p>
          <a:p>
            <a:r>
              <a:rPr lang="ru-RU" sz="1400" dirty="0"/>
              <a:t>•</a:t>
            </a:r>
            <a:r>
              <a:rPr lang="ru-RU" sz="1400" dirty="0" err="1"/>
              <a:t>эпоксидка</a:t>
            </a:r>
            <a:r>
              <a:rPr lang="ru-RU" sz="1400" dirty="0"/>
              <a:t> очень текучая, она стремиться стечь вниз, поэтому ее нельзя использовать в качестве лака для рельефных объектов,</a:t>
            </a:r>
          </a:p>
          <a:p>
            <a:r>
              <a:rPr lang="ru-RU" sz="1400" dirty="0" smtClean="0"/>
              <a:t>•</a:t>
            </a:r>
            <a:r>
              <a:rPr lang="ru-RU" sz="1400" dirty="0"/>
              <a:t>если линза не покрывает края заготовки, а как бы сползается к центру, значит либо </a:t>
            </a:r>
            <a:r>
              <a:rPr lang="ru-RU" sz="1400" dirty="0" err="1"/>
              <a:t>эпоксидки</a:t>
            </a:r>
            <a:r>
              <a:rPr lang="ru-RU" sz="1400" dirty="0"/>
              <a:t> было налито мало, либо и мало и слишком жидкой. Можно исправить залив еще одним слоем,</a:t>
            </a:r>
          </a:p>
          <a:p>
            <a:r>
              <a:rPr lang="ru-RU" sz="1400" dirty="0"/>
              <a:t>•если близко к поверхности </a:t>
            </a:r>
            <a:r>
              <a:rPr lang="ru-RU" sz="1400" dirty="0" err="1"/>
              <a:t>эпоксидки</a:t>
            </a:r>
            <a:r>
              <a:rPr lang="ru-RU" sz="1400" dirty="0"/>
              <a:t> появился пузырек - подуйте на это место через трубочку для напитков, или ещё что-то и пузырек лопнет,</a:t>
            </a:r>
          </a:p>
          <a:p>
            <a:r>
              <a:rPr lang="ru-RU" sz="1400" dirty="0"/>
              <a:t>•если </a:t>
            </a:r>
            <a:r>
              <a:rPr lang="ru-RU" sz="1400" dirty="0" err="1"/>
              <a:t>эпоксидка</a:t>
            </a:r>
            <a:r>
              <a:rPr lang="ru-RU" sz="1400" dirty="0"/>
              <a:t> попала на руки, то оттереть ее легко с помощью спирта, а потом вымыть руки с мылом, при попадании в глаза - рекомендуется обратиться к </a:t>
            </a:r>
            <a:r>
              <a:rPr lang="ru-RU" sz="1400" dirty="0" smtClean="0"/>
              <a:t>врачу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8817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ugfo\Documents\ViberDownloads\0-02-05-f8f6f6603636c5c5df02eccc21786dbd7577e19778a29725141d541bb81dd6e2_1369e2da4a7d11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26" y="477380"/>
            <a:ext cx="3142853" cy="23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ugfo\Documents\ViberDownloads\0-02-05-2f70a06d99563dc99a853583f0837213551c77261e94f7ab2ddca394e02d602c_86519bc977945f1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60" y="364502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ugfo\Desktop\lib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2864"/>
            <a:ext cx="3096344" cy="310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476672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Эпоксидку</a:t>
            </a:r>
            <a:r>
              <a:rPr lang="ru-RU" dirty="0" smtClean="0"/>
              <a:t> </a:t>
            </a:r>
            <a:r>
              <a:rPr lang="ru-RU" dirty="0"/>
              <a:t>можно подкрашивать. </a:t>
            </a:r>
            <a:endParaRPr lang="ru-RU" dirty="0" smtClean="0"/>
          </a:p>
          <a:p>
            <a:r>
              <a:rPr lang="ru-RU" dirty="0" smtClean="0"/>
              <a:t>Чем</a:t>
            </a:r>
            <a:r>
              <a:rPr lang="ru-RU" dirty="0"/>
              <a:t>: специальными </a:t>
            </a:r>
            <a:r>
              <a:rPr lang="ru-RU" dirty="0" err="1"/>
              <a:t>тоннерами</a:t>
            </a:r>
            <a:r>
              <a:rPr lang="ru-RU" dirty="0"/>
              <a:t> (обычно они дорогие</a:t>
            </a:r>
            <a:r>
              <a:rPr lang="ru-RU" dirty="0" smtClean="0"/>
              <a:t>),</a:t>
            </a:r>
          </a:p>
          <a:p>
            <a:r>
              <a:rPr lang="ru-RU" dirty="0" smtClean="0"/>
              <a:t>чернилами </a:t>
            </a:r>
            <a:r>
              <a:rPr lang="ru-RU" dirty="0"/>
              <a:t>от ручек (обычных и </a:t>
            </a:r>
            <a:r>
              <a:rPr lang="ru-RU" dirty="0" err="1"/>
              <a:t>гелевых</a:t>
            </a:r>
            <a:r>
              <a:rPr lang="ru-RU" dirty="0"/>
              <a:t>, чернил нужно совсем чуточку), </a:t>
            </a:r>
            <a:endParaRPr lang="ru-RU" dirty="0" smtClean="0"/>
          </a:p>
          <a:p>
            <a:r>
              <a:rPr lang="ru-RU" dirty="0" smtClean="0"/>
              <a:t>краской</a:t>
            </a:r>
            <a:r>
              <a:rPr lang="ru-RU" dirty="0"/>
              <a:t>, которая внутри фломастеров и маркеров, витражными и акриловыми красками,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50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Оставляем для застывания на время от 8 до 24 часов (в зависимости от толщины </a:t>
            </a:r>
            <a:r>
              <a:rPr lang="ru-RU" dirty="0" smtClean="0"/>
              <a:t>слоя).</a:t>
            </a:r>
            <a:endParaRPr lang="ru-RU" dirty="0"/>
          </a:p>
        </p:txBody>
      </p:sp>
      <p:pic>
        <p:nvPicPr>
          <p:cNvPr id="15362" name="Picture 2" descr="C:\Users\kugfo\Documents\ViberDownloads\0-02-05-ada8d6f602165cd14fafe818469c082f056aab7ece5ae42698c37afc437c441f_5317b05f484822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16126" y="971769"/>
            <a:ext cx="4752529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7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ВАЖНО</a:t>
            </a:r>
            <a:r>
              <a:rPr lang="ru-RU" b="1" dirty="0" smtClean="0"/>
              <a:t>!</a:t>
            </a:r>
          </a:p>
          <a:p>
            <a:r>
              <a:rPr lang="ru-RU" dirty="0"/>
              <a:t> На </a:t>
            </a:r>
            <a:r>
              <a:rPr lang="ru-RU" dirty="0" err="1"/>
              <a:t>эпоксидку</a:t>
            </a:r>
            <a:r>
              <a:rPr lang="ru-RU" dirty="0"/>
              <a:t> отлично липнет вся пыль, которая летает поблизости, поэтому на время застывания ее нужно защитить от попадания разной грязи, накрыв заготовки крышками (например, пластиковые контейнеры разного размера).</a:t>
            </a:r>
          </a:p>
        </p:txBody>
      </p:sp>
      <p:pic>
        <p:nvPicPr>
          <p:cNvPr id="14338" name="Picture 2" descr="C:\Users\kugfo\Desktop\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848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kugfo\Desktop\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4208" y="4570710"/>
            <a:ext cx="2008337" cy="200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5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10061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Ждем </a:t>
            </a:r>
            <a:r>
              <a:rPr lang="ru-RU" dirty="0"/>
              <a:t>до полного застывания, </a:t>
            </a:r>
            <a:endParaRPr lang="ru-RU" dirty="0" smtClean="0"/>
          </a:p>
          <a:p>
            <a:r>
              <a:rPr lang="ru-RU" dirty="0" smtClean="0"/>
              <a:t>извлекаем </a:t>
            </a:r>
            <a:r>
              <a:rPr lang="ru-RU" dirty="0"/>
              <a:t>застывшее изделие и любуемся красотой</a:t>
            </a:r>
            <a:r>
              <a:rPr lang="ru-RU" dirty="0" smtClean="0"/>
              <a:t>!</a:t>
            </a:r>
          </a:p>
          <a:p>
            <a:r>
              <a:rPr lang="ru-RU" dirty="0"/>
              <a:t>Вытаскиваем из </a:t>
            </a:r>
            <a:r>
              <a:rPr lang="ru-RU" dirty="0" err="1"/>
              <a:t>молда</a:t>
            </a:r>
            <a:r>
              <a:rPr lang="ru-RU" dirty="0"/>
              <a:t>, когда смола полностью </a:t>
            </a:r>
            <a:r>
              <a:rPr lang="ru-RU" dirty="0" smtClean="0"/>
              <a:t>затвердеет!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kugfo\Documents\ViberDownloads\0-02-05-e35476ad998abe5b6e0fff6653ab5456212adc391448b3e5b3f618e9ad190e87_2a67a8a09149fc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8301"/>
            <a:ext cx="6676058" cy="50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776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Цель</a:t>
            </a:r>
            <a:r>
              <a:rPr lang="ru-RU" dirty="0"/>
              <a:t>: создание декоративных украшений из эпоксидной смолы</a:t>
            </a:r>
            <a:r>
              <a:rPr lang="ru-RU" dirty="0" smtClean="0"/>
              <a:t>.</a:t>
            </a:r>
          </a:p>
          <a:p>
            <a:r>
              <a:rPr lang="ru-RU" dirty="0"/>
              <a:t> Отработать технику изготовления различных изделий декоративно-прикладного творчества из эпоксидной смолы.</a:t>
            </a:r>
          </a:p>
          <a:p>
            <a:r>
              <a:rPr lang="ru-RU" b="1" dirty="0" smtClean="0"/>
              <a:t>Задачи:</a:t>
            </a:r>
            <a:endParaRPr lang="ru-RU" dirty="0"/>
          </a:p>
          <a:p>
            <a:r>
              <a:rPr lang="ru-RU" dirty="0"/>
              <a:t>1. Изготовить украшения с использованием эпоксидной смолы;</a:t>
            </a:r>
          </a:p>
          <a:p>
            <a:pPr lvl="0"/>
            <a:r>
              <a:rPr lang="ru-RU" dirty="0"/>
              <a:t>2. Усовершенствовать и закрепить навыки по работе с эпоксидной смолой;</a:t>
            </a:r>
          </a:p>
          <a:p>
            <a:r>
              <a:rPr lang="ru-RU" dirty="0"/>
              <a:t>3. Научиться творчески подходить к работе, развивать фантазию, пространственное воображение;</a:t>
            </a:r>
          </a:p>
          <a:p>
            <a:r>
              <a:rPr lang="ru-RU" dirty="0"/>
              <a:t>4. Расширить и углубить знания о происхождении эпоксидной смолы и областях её применения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5. Изготовить </a:t>
            </a:r>
            <a:r>
              <a:rPr lang="ru-RU" dirty="0"/>
              <a:t>изделие.</a:t>
            </a:r>
          </a:p>
          <a:p>
            <a:r>
              <a:rPr lang="ru-RU" dirty="0" smtClean="0"/>
              <a:t>6</a:t>
            </a:r>
            <a:r>
              <a:rPr lang="ru-RU" dirty="0"/>
              <a:t>. Получить эмоциональное удовольствие от работы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Я </a:t>
            </a:r>
            <a:r>
              <a:rPr lang="ru-RU" dirty="0"/>
              <a:t>хочу, чтобы мои изделия были красивы, эстетичны, оригинальны, выполнены на высоком качественном уровне и могли стать достойным украшением или аксессуаром.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 smtClean="0"/>
              <a:t>Методы</a:t>
            </a:r>
            <a:r>
              <a:rPr lang="ru-RU" dirty="0"/>
              <a:t> </a:t>
            </a:r>
            <a:r>
              <a:rPr lang="ru-RU" dirty="0" smtClean="0"/>
              <a:t>:</a:t>
            </a:r>
            <a:endParaRPr lang="ru-RU" dirty="0"/>
          </a:p>
          <a:p>
            <a:pPr lvl="0" fontAlgn="base"/>
            <a:r>
              <a:rPr lang="ru-RU" dirty="0"/>
              <a:t>изучение и анализ литературы;</a:t>
            </a:r>
          </a:p>
          <a:p>
            <a:pPr lvl="0" fontAlgn="base"/>
            <a:r>
              <a:rPr lang="ru-RU" dirty="0"/>
              <a:t>изготовление;</a:t>
            </a:r>
          </a:p>
          <a:p>
            <a:pPr lvl="0" fontAlgn="base"/>
            <a:r>
              <a:rPr lang="ru-RU" dirty="0"/>
              <a:t>сравнение.</a:t>
            </a:r>
          </a:p>
        </p:txBody>
      </p:sp>
      <p:pic>
        <p:nvPicPr>
          <p:cNvPr id="3074" name="Picture 2" descr="C:\Users\kugfo\Documents\ViberDownloads\0-02-05-8de2141489c9847ed2dc1b204c5f964afcc2d6e9ad8668adb4766959d9c146ac_2a385309f51847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2070" y="4727317"/>
            <a:ext cx="1715124" cy="22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5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Я прикрепила фурнитуру и сделала серёжки</a:t>
            </a:r>
          </a:p>
          <a:p>
            <a:r>
              <a:rPr lang="ru-RU" dirty="0" smtClean="0"/>
              <a:t>Они прекрасна смотрится.</a:t>
            </a:r>
          </a:p>
          <a:p>
            <a:r>
              <a:rPr lang="ru-RU" dirty="0"/>
              <a:t>В итоге мы получили хороший аксессуар которым можно дополнить любой образ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7410" name="Picture 2" descr="C:\Users\kugfo\Documents\ViberDownloads\0-02-05-abab63450608f5779cd948e332091d96ecc5a15e65b930093ab1fddca89b5a4e_ad27bdcab865c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63511"/>
            <a:ext cx="38481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kugfo\Desktop\смч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28800"/>
            <a:ext cx="2772837" cy="48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8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Заключение</a:t>
            </a:r>
            <a:endParaRPr lang="ru-RU" dirty="0"/>
          </a:p>
          <a:p>
            <a:r>
              <a:rPr lang="ru-RU" dirty="0"/>
              <a:t>Выполнив проект, я справилась со всеми поставленными задачами:</a:t>
            </a:r>
          </a:p>
          <a:p>
            <a:r>
              <a:rPr lang="ru-RU" dirty="0"/>
              <a:t>1.Изготовила украшения с использованием эпоксидной смолы;</a:t>
            </a:r>
          </a:p>
          <a:p>
            <a:r>
              <a:rPr lang="ru-RU" dirty="0"/>
              <a:t>2.Усовершенствовала и закрепила навыки по работе с эпоксидной смолой;</a:t>
            </a:r>
          </a:p>
          <a:p>
            <a:r>
              <a:rPr lang="ru-RU" dirty="0"/>
              <a:t>3.Научилась творчески подходить к работе, развивать фантазию, пространственное воображение;</a:t>
            </a:r>
          </a:p>
          <a:p>
            <a:r>
              <a:rPr lang="ru-RU" dirty="0"/>
              <a:t>4.Расширила и углубила знания о происхождении эпоксидной смолы и областях её применения;</a:t>
            </a:r>
          </a:p>
          <a:p>
            <a:r>
              <a:rPr lang="ru-RU" dirty="0"/>
              <a:t>5.Приобрела опыт работы с информацией из Интернета;</a:t>
            </a:r>
          </a:p>
          <a:p>
            <a:r>
              <a:rPr lang="ru-RU" dirty="0"/>
              <a:t>6.Получила эмоциональное удовольствие от работы.</a:t>
            </a:r>
          </a:p>
          <a:p>
            <a:r>
              <a:rPr lang="ru-RU" dirty="0"/>
              <a:t>Работая над проектом, я получила новый и ценный опыт, научилась изготавливать изделия с использованием эпоксидной смолы, оформлять и декорировать украшения, получила </a:t>
            </a:r>
            <a:endParaRPr lang="ru-RU" dirty="0" smtClean="0"/>
          </a:p>
          <a:p>
            <a:r>
              <a:rPr lang="ru-RU" dirty="0" smtClean="0"/>
              <a:t>интересную </a:t>
            </a:r>
            <a:r>
              <a:rPr lang="ru-RU" dirty="0"/>
              <a:t>информацию об эпоксидной </a:t>
            </a:r>
            <a:endParaRPr lang="ru-RU" dirty="0" smtClean="0"/>
          </a:p>
          <a:p>
            <a:r>
              <a:rPr lang="ru-RU" dirty="0" smtClean="0"/>
              <a:t>смоле</a:t>
            </a:r>
            <a:r>
              <a:rPr lang="ru-RU" dirty="0"/>
              <a:t>, её свойствах и </a:t>
            </a:r>
            <a:r>
              <a:rPr lang="ru-RU" dirty="0" smtClean="0"/>
              <a:t>областях</a:t>
            </a:r>
          </a:p>
          <a:p>
            <a:r>
              <a:rPr lang="ru-RU" dirty="0" smtClean="0"/>
              <a:t>применения</a:t>
            </a:r>
            <a:r>
              <a:rPr lang="ru-RU" dirty="0"/>
              <a:t>. К тому же это занятие </a:t>
            </a:r>
            <a:endParaRPr lang="ru-RU" dirty="0" smtClean="0"/>
          </a:p>
          <a:p>
            <a:r>
              <a:rPr lang="ru-RU" dirty="0" smtClean="0"/>
              <a:t>принесло </a:t>
            </a:r>
            <a:r>
              <a:rPr lang="ru-RU" dirty="0"/>
              <a:t>мне большое удовольствие. </a:t>
            </a:r>
            <a:endParaRPr lang="ru-RU" dirty="0" smtClean="0"/>
          </a:p>
          <a:p>
            <a:r>
              <a:rPr lang="ru-RU" dirty="0" smtClean="0"/>
              <a:t>Впереди </a:t>
            </a:r>
            <a:r>
              <a:rPr lang="ru-RU" dirty="0"/>
              <a:t>у меня ещё много планов, </a:t>
            </a:r>
            <a:endParaRPr lang="ru-RU" dirty="0" smtClean="0"/>
          </a:p>
          <a:p>
            <a:r>
              <a:rPr lang="ru-RU" dirty="0" smtClean="0"/>
              <a:t>которые </a:t>
            </a:r>
            <a:r>
              <a:rPr lang="ru-RU" dirty="0"/>
              <a:t>мне очень хочется реализовать.</a:t>
            </a:r>
          </a:p>
          <a:p>
            <a:endParaRPr lang="ru-RU" dirty="0"/>
          </a:p>
        </p:txBody>
      </p:sp>
      <p:pic>
        <p:nvPicPr>
          <p:cNvPr id="21506" name="Picture 2" descr="C:\Users\kugfo\Documents\ViberDownloads\0-02-05-9af320ffc924c1645390b6a391008c76025bc29bca6c6517c0e92a18b8db0ed5_4b04d7d0eab7dc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1050" y="3399416"/>
            <a:ext cx="2769797" cy="36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39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260648"/>
            <a:ext cx="84969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Вывод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Проект дал понять, что эпоксидная смола – это не только сырье для клея или наливной пол, но и компонент для творчества. Эпоксидная смола (</a:t>
            </a:r>
            <a:r>
              <a:rPr lang="ru-RU" dirty="0" err="1"/>
              <a:t>эпоксидка</a:t>
            </a:r>
            <a:r>
              <a:rPr lang="ru-RU" dirty="0"/>
              <a:t>) – это материал, который сейчас получает все большую популярность среди любителей мастерить красивые и полезные изделия своими руками. Из смолы можно сделать, все что душа </a:t>
            </a:r>
            <a:r>
              <a:rPr lang="ru-RU" dirty="0" smtClean="0"/>
              <a:t>пожелает.</a:t>
            </a:r>
          </a:p>
          <a:p>
            <a:endParaRPr lang="ru-RU" dirty="0" smtClean="0"/>
          </a:p>
          <a:p>
            <a:r>
              <a:rPr lang="ru-RU" dirty="0" smtClean="0"/>
              <a:t>Работая </a:t>
            </a:r>
            <a:r>
              <a:rPr lang="ru-RU" dirty="0"/>
              <a:t>над проектом, я получила новый и ценный опыт, научилась изготавливать изделия с использованием эпоксидной смолы, оформлять и декорировать украшения, получила интересную информацию эпоксидной смоле, её свойствах и областях применения, т.е. цель проекта достигнута. К тому же это занятие принесло мне большое удовольствие. Но во время работы я столкнулась с такими трудностями как наличие пузырьков воздуха в изделии и оседание перламутрового порошка, но в дальнейшем я нашла решение этих проблем и постараюсь больше </a:t>
            </a:r>
            <a:r>
              <a:rPr lang="ru-RU" dirty="0" smtClean="0"/>
              <a:t>не </a:t>
            </a:r>
            <a:r>
              <a:rPr lang="ru-RU" dirty="0"/>
              <a:t>допускать </a:t>
            </a:r>
            <a:endParaRPr lang="ru-RU" dirty="0" smtClean="0"/>
          </a:p>
          <a:p>
            <a:r>
              <a:rPr lang="ru-RU" dirty="0" smtClean="0"/>
              <a:t>этих </a:t>
            </a:r>
            <a:r>
              <a:rPr lang="ru-RU" dirty="0"/>
              <a:t>ошибок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Впереди у меня ещё много планов, </a:t>
            </a:r>
            <a:r>
              <a:rPr lang="ru-RU" dirty="0" smtClean="0"/>
              <a:t>которые</a:t>
            </a:r>
          </a:p>
          <a:p>
            <a:r>
              <a:rPr lang="ru-RU" dirty="0" smtClean="0"/>
              <a:t> </a:t>
            </a:r>
            <a:r>
              <a:rPr lang="ru-RU" dirty="0"/>
              <a:t>мне очень хочется реализовать: </a:t>
            </a:r>
            <a:r>
              <a:rPr lang="ru-RU" dirty="0" smtClean="0"/>
              <a:t>совершенствовать</a:t>
            </a:r>
          </a:p>
          <a:p>
            <a:r>
              <a:rPr lang="ru-RU" dirty="0" smtClean="0"/>
              <a:t> </a:t>
            </a:r>
            <a:r>
              <a:rPr lang="ru-RU" dirty="0"/>
              <a:t>своё </a:t>
            </a:r>
            <a:r>
              <a:rPr lang="ru-RU" dirty="0" smtClean="0"/>
              <a:t>мастерство. </a:t>
            </a:r>
          </a:p>
          <a:p>
            <a:endParaRPr lang="ru-RU" dirty="0" smtClean="0"/>
          </a:p>
          <a:p>
            <a:r>
              <a:rPr lang="ru-RU" dirty="0" smtClean="0"/>
              <a:t>Возможно изделия </a:t>
            </a:r>
            <a:r>
              <a:rPr lang="ru-RU" dirty="0"/>
              <a:t>будут приносить мне какой-то </a:t>
            </a:r>
            <a:r>
              <a:rPr lang="ru-RU" dirty="0" smtClean="0"/>
              <a:t>доход.</a:t>
            </a:r>
            <a:endParaRPr lang="ru-RU" dirty="0"/>
          </a:p>
        </p:txBody>
      </p:sp>
      <p:pic>
        <p:nvPicPr>
          <p:cNvPr id="20482" name="Picture 2" descr="C:\Users\kugfo\Documents\ViberDownloads\0-02-05-efdecbe90b29989c94470a9a6ef95245c8beff4624b492e42880f65121bac6f5_147b1b2e012f2f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79912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5"/>
            <a:ext cx="977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</a:t>
            </a:r>
          </a:p>
          <a:p>
            <a:endParaRPr lang="ru-RU" dirty="0"/>
          </a:p>
        </p:txBody>
      </p:sp>
      <p:pic>
        <p:nvPicPr>
          <p:cNvPr id="19458" name="Picture 2" descr="C:\Users\kugfo\Documents\ViberDownloads\0-02-05-0123e419316aa269cd79a1586a13c402d2152ebff3d5ab1bb3a71c91d0611375_b3cb05f81e5b34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9" y="2332070"/>
            <a:ext cx="2666281" cy="35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kugfo\Documents\ViberDownloads\0-02-05-f7634211c6f97bbf43ff3a76ebdda5ccff7cfcc1f93dd53b77e4d8446ca4c7bf_f2e1b222c5a91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093" y="2332070"/>
            <a:ext cx="2739262" cy="36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4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     Актуальность</a:t>
            </a:r>
            <a:r>
              <a:rPr lang="ru-RU" dirty="0"/>
              <a:t>: украшения, являются важной частью любого женского образа. Изделия массового производства, предлагаемые в магазинах, не обладают тем желаемым результатом, который вы бы хотели видеть. Но не обязательно тратить много времени перед прилавком, выбирая из нескольких комплектов, тот, который будет приятен на вид и подходящий по цене. Гораздо интересней сделать украшения своими руками, учитывая все ваши запросы.</a:t>
            </a:r>
          </a:p>
        </p:txBody>
      </p:sp>
      <p:pic>
        <p:nvPicPr>
          <p:cNvPr id="2051" name="Picture 3" descr="C:\Users\kugfo\Documents\ViberDownloads\0-02-05-c4cf437ce297d269813a9e0c31f8f6e2bfbe9f40c06119179545f8a5ecfaef82_33ba69b3af0ecf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2843" y="2378833"/>
            <a:ext cx="3738547" cy="4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2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8864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История </a:t>
            </a:r>
            <a:r>
              <a:rPr lang="ru-RU" sz="1600" b="1" dirty="0"/>
              <a:t>появления эпоксидной смолы.</a:t>
            </a:r>
          </a:p>
          <a:p>
            <a:r>
              <a:rPr lang="ru-RU" sz="1600" dirty="0"/>
              <a:t>Слово "</a:t>
            </a:r>
            <a:r>
              <a:rPr lang="ru-RU" sz="1600" dirty="0" err="1"/>
              <a:t>эпоксид</a:t>
            </a:r>
            <a:r>
              <a:rPr lang="ru-RU" sz="1600" dirty="0"/>
              <a:t>" образовано от двух греческих корней: </a:t>
            </a:r>
            <a:r>
              <a:rPr lang="ru-RU" sz="1600" dirty="0" err="1"/>
              <a:t>epi</a:t>
            </a:r>
            <a:r>
              <a:rPr lang="ru-RU" sz="1600" dirty="0"/>
              <a:t> - "над" и </a:t>
            </a:r>
            <a:r>
              <a:rPr lang="ru-RU" sz="1600" dirty="0" err="1"/>
              <a:t>oxy</a:t>
            </a:r>
            <a:r>
              <a:rPr lang="ru-RU" sz="1600" dirty="0"/>
              <a:t> - "кислый". История возникновения и широкого развития эпоксидных соединений восходит к началу прошлого столетия, когда в 1908 г. известным русским химиком Н.А. </a:t>
            </a:r>
            <a:r>
              <a:rPr lang="ru-RU" sz="1600" dirty="0" err="1"/>
              <a:t>Прилежаевым</a:t>
            </a:r>
            <a:r>
              <a:rPr lang="ru-RU" sz="1600" dirty="0"/>
              <a:t> была открыта реакция с образованием эпоксидных соединений, получившая его имя.</a:t>
            </a:r>
          </a:p>
          <a:p>
            <a:r>
              <a:rPr lang="ru-RU" sz="1600" dirty="0"/>
              <a:t>В 1936 г. швейцарский учёный П. </a:t>
            </a:r>
            <a:r>
              <a:rPr lang="ru-RU" sz="1600" dirty="0" err="1"/>
              <a:t>Кастан</a:t>
            </a:r>
            <a:r>
              <a:rPr lang="ru-RU" sz="1600" dirty="0"/>
              <a:t> синтезировал низковязкую смолу янтарного цвета, которая при взаимодействии с определёнными компонентами переходила в неплавкое и нерастворимое состояние. Он предложил применять такие смолы в производстве зубных протезов и некоторых литых изделий.</a:t>
            </a:r>
          </a:p>
          <a:p>
            <a:r>
              <a:rPr lang="ru-RU" sz="1600" dirty="0"/>
              <a:t>В 1936 г. американский химик С. </a:t>
            </a:r>
            <a:r>
              <a:rPr lang="ru-RU" sz="1600" dirty="0" err="1"/>
              <a:t>Гринли</a:t>
            </a:r>
            <a:r>
              <a:rPr lang="ru-RU" sz="1600" dirty="0"/>
              <a:t> синтезировал ряд аналогичных смол, рекомендованных для получения защитных покрытий. Это направление оказалось весьма перспективным. Однако первый успешный промышленный выпуск таких смол состоялся лишь в 1947 году. В дальнейшем в течение 10 лет объём их производства составил более 13,6 </a:t>
            </a:r>
            <a:r>
              <a:rPr lang="ru-RU" sz="1600" dirty="0" err="1"/>
              <a:t>тыс.т</a:t>
            </a:r>
            <a:r>
              <a:rPr lang="ru-RU" sz="1600" dirty="0"/>
              <a:t>., а в последующие шесть лет увеличился в 3 раза.</a:t>
            </a:r>
          </a:p>
          <a:p>
            <a:r>
              <a:rPr lang="ru-RU" sz="1600" dirty="0"/>
              <a:t>В конце 1950-х гг. были синтезированы новые эпоксидные смолы (ЭС), отличающиеся от вышеописанных и получившие название эпоксидно-диановых. В конце 1960-х гг. промышленностью было освоено производство не менее 25 типов этих смол. В то время термин «эпоксидные смолы» стал общим, и сейчас он относится к целому классу материалов.</a:t>
            </a:r>
          </a:p>
          <a:p>
            <a:r>
              <a:rPr lang="ru-RU" sz="1600" dirty="0"/>
              <a:t>Следующие 30 лет характеризовались бурным </a:t>
            </a:r>
            <a:r>
              <a:rPr lang="ru-RU" sz="1600" dirty="0" smtClean="0"/>
              <a:t>ростом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производства ЭС. К началу 1990-х гг. их потребление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странах Западной Европы составляло около 200 тыс. т/год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 США—примерно 180 тыс. т, в Японии — около 150 тыс. т, </a:t>
            </a:r>
            <a:endParaRPr lang="ru-RU" sz="1600" dirty="0" smtClean="0"/>
          </a:p>
          <a:p>
            <a:r>
              <a:rPr lang="ru-RU" sz="1600" dirty="0" smtClean="0"/>
              <a:t>причем </a:t>
            </a:r>
            <a:r>
              <a:rPr lang="ru-RU" sz="1600" dirty="0"/>
              <a:t>2/3 мирового производства приходилось на два </a:t>
            </a:r>
            <a:endParaRPr lang="ru-RU" sz="1600" dirty="0" smtClean="0"/>
          </a:p>
          <a:p>
            <a:r>
              <a:rPr lang="ru-RU" sz="1600" dirty="0" smtClean="0"/>
              <a:t>крупнейших </a:t>
            </a:r>
            <a:r>
              <a:rPr lang="ru-RU" sz="1600" dirty="0"/>
              <a:t>международных концерна – в </a:t>
            </a:r>
            <a:r>
              <a:rPr lang="ru-RU" sz="1600" dirty="0" smtClean="0"/>
              <a:t>США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и Великобритания.</a:t>
            </a:r>
          </a:p>
          <a:p>
            <a:endParaRPr lang="ru-RU" sz="1600" dirty="0"/>
          </a:p>
        </p:txBody>
      </p:sp>
      <p:pic>
        <p:nvPicPr>
          <p:cNvPr id="22531" name="Picture 3" descr="C:\Users\kugfo\Desktop\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80" y="4830541"/>
            <a:ext cx="2677644" cy="17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6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16632"/>
            <a:ext cx="88924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Использование </a:t>
            </a:r>
            <a:r>
              <a:rPr lang="ru-RU" sz="1400" b="1" dirty="0"/>
              <a:t>эпоксидной смолы в разных областях.</a:t>
            </a:r>
            <a:endParaRPr lang="ru-RU" sz="1400" dirty="0"/>
          </a:p>
          <a:p>
            <a:r>
              <a:rPr lang="ru-RU" sz="1300" dirty="0"/>
              <a:t>Изделия с использование эпоксидной смолы используют в следующих областях:</a:t>
            </a:r>
          </a:p>
          <a:p>
            <a:r>
              <a:rPr lang="ru-RU" sz="1300" dirty="0"/>
              <a:t>•Для пропитки стеклоткани или стеклонити. В качестве пропиточного средства для стеклоткани и для склеивания деталей эпоксидные составы используют в электротехнике, радиоэлектронике, автомобильной и авиационной отраслях промышленности, при производстве стеклопластика в строительстве, корабле- и машиностроении, в мастерских по ремонту лодочных корпусов и кузовных элементов автомобиля.</a:t>
            </a:r>
          </a:p>
          <a:p>
            <a:r>
              <a:rPr lang="ru-RU" sz="1300" dirty="0"/>
              <a:t>•Покрытия для гидроизоляции. Эпоксидная смола нашла эффективное применение для гидроизоляции пола и стен подвальных помещений и бассейнов.</a:t>
            </a:r>
          </a:p>
          <a:p>
            <a:r>
              <a:rPr lang="ru-RU" sz="1300" dirty="0"/>
              <a:t>•Химически стойкие покрытия. Краски и материалы для внутренней и наружной отделки зданий. Пропитки для повышения прочности и гидроизоляции пористых материалов: бетон, дерево и другие.</a:t>
            </a:r>
          </a:p>
          <a:p>
            <a:r>
              <a:rPr lang="ru-RU" sz="1300" dirty="0"/>
              <a:t>•Прозрачный твердый материал, получаемый способом заливки в формы с последующей механической обработкой, путем резания и шлифовки.</a:t>
            </a:r>
          </a:p>
          <a:p>
            <a:r>
              <a:rPr lang="ru-RU" sz="1300" dirty="0"/>
              <a:t>•Применяется для изготовления стеклопластиковых изделий в строительстве, электронной промышленности, дизайнерских работах, домашнем хозяйстве.</a:t>
            </a:r>
          </a:p>
          <a:p>
            <a:r>
              <a:rPr lang="ru-RU" sz="1300" dirty="0"/>
              <a:t>•Выполняет функцию связующего компонента в процессе производства армированного пластика и защитных покрытий.</a:t>
            </a:r>
          </a:p>
          <a:p>
            <a:r>
              <a:rPr lang="ru-RU" sz="1300" dirty="0"/>
              <a:t>Востребованная практически во всех отраслях промышленности эпоксидная смола, с точки зрения химического строения, представляет собой синтетическое олигомерное соединение, которое используется в комплексе с отвердителями, способствующими завершению процессов полимеризации. Именно эти процессы, после завершения которых, эпоксидная смола готова к использованию, определяют ее технические и эксплуатационные характеристики.</a:t>
            </a:r>
          </a:p>
          <a:p>
            <a:r>
              <a:rPr lang="ru-RU" sz="1300" dirty="0"/>
              <a:t>С учетом этого, можно прийти к выводу, что эпоксидная смола не может использоваться в чистом виде. В процессе комбинации различных видов эпоксидных смол и отвердителей образуются разнообразные вещества, обладающие порой противоположными свойствами.</a:t>
            </a:r>
          </a:p>
          <a:p>
            <a:r>
              <a:rPr lang="ru-RU" sz="1300" dirty="0"/>
              <a:t>Одни из них могут быть твердыми и жесткими, прочность которых превышает прочность стали, а другие, напротив, будут мягкими, по консистенции напоминающими резину.</a:t>
            </a:r>
          </a:p>
          <a:p>
            <a:r>
              <a:rPr lang="ru-RU" sz="1300" dirty="0"/>
              <a:t>Эпоксидная смола в зависимости от марки и производителя выглядит как </a:t>
            </a:r>
            <a:endParaRPr lang="ru-RU" sz="1300" dirty="0" smtClean="0"/>
          </a:p>
          <a:p>
            <a:r>
              <a:rPr lang="ru-RU" sz="1300" dirty="0" smtClean="0"/>
              <a:t>прозрачная </a:t>
            </a:r>
            <a:r>
              <a:rPr lang="ru-RU" sz="1300" dirty="0"/>
              <a:t>жидкость желто-оранжевого цвета, напоминающая мёд, </a:t>
            </a:r>
            <a:endParaRPr lang="ru-RU" sz="1300" dirty="0" smtClean="0"/>
          </a:p>
          <a:p>
            <a:r>
              <a:rPr lang="ru-RU" sz="1300" dirty="0" smtClean="0"/>
              <a:t>или </a:t>
            </a:r>
            <a:r>
              <a:rPr lang="ru-RU" sz="1300" dirty="0"/>
              <a:t>как коричневая твёрдая масса, напоминающая гудрон</a:t>
            </a:r>
            <a:r>
              <a:rPr lang="ru-RU" sz="1300" dirty="0" smtClean="0"/>
              <a:t>.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Жидкая смола может иметь очень разный цвет — от белого и </a:t>
            </a:r>
            <a:r>
              <a:rPr lang="ru-RU" sz="1300" dirty="0" smtClean="0"/>
              <a:t>прозрачного</a:t>
            </a:r>
          </a:p>
          <a:p>
            <a:r>
              <a:rPr lang="ru-RU" sz="1300" dirty="0" smtClean="0"/>
              <a:t> </a:t>
            </a:r>
            <a:r>
              <a:rPr lang="ru-RU" sz="1300" dirty="0"/>
              <a:t>до винно-красного.</a:t>
            </a:r>
          </a:p>
          <a:p>
            <a:r>
              <a:rPr lang="ru-RU" sz="1300" dirty="0"/>
              <a:t> </a:t>
            </a:r>
          </a:p>
          <a:p>
            <a:endParaRPr lang="ru-RU" sz="1300" dirty="0"/>
          </a:p>
        </p:txBody>
      </p:sp>
      <p:pic>
        <p:nvPicPr>
          <p:cNvPr id="23554" name="Picture 2" descr="C:\Users\kugfo\Desktop\krasiviy-konsolniy-stol-iz-epoxidnoi-smo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2088605" cy="14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60985"/>
            <a:ext cx="55446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 smtClean="0"/>
              <a:t>Инструменты </a:t>
            </a:r>
            <a:r>
              <a:rPr lang="ru-RU" b="1" dirty="0"/>
              <a:t>и </a:t>
            </a:r>
            <a:r>
              <a:rPr lang="ru-RU" b="1" dirty="0" smtClean="0"/>
              <a:t>материалы</a:t>
            </a:r>
          </a:p>
          <a:p>
            <a:endParaRPr lang="ru-RU" dirty="0"/>
          </a:p>
          <a:p>
            <a:r>
              <a:rPr lang="ru-RU" b="1" dirty="0"/>
              <a:t>Инструменты:</a:t>
            </a:r>
            <a:endParaRPr lang="ru-RU" dirty="0"/>
          </a:p>
          <a:p>
            <a:r>
              <a:rPr lang="ru-RU" dirty="0" smtClean="0"/>
              <a:t>Шпажки</a:t>
            </a:r>
            <a:endParaRPr lang="ru-RU" dirty="0"/>
          </a:p>
          <a:p>
            <a:r>
              <a:rPr lang="ru-RU" dirty="0" smtClean="0"/>
              <a:t>Стаканчики</a:t>
            </a:r>
            <a:endParaRPr lang="ru-RU" dirty="0"/>
          </a:p>
          <a:p>
            <a:r>
              <a:rPr lang="ru-RU" dirty="0" smtClean="0"/>
              <a:t>Иголка </a:t>
            </a:r>
            <a:r>
              <a:rPr lang="ru-RU" dirty="0"/>
              <a:t>или </a:t>
            </a:r>
            <a:r>
              <a:rPr lang="ru-RU" dirty="0" smtClean="0"/>
              <a:t>булавка</a:t>
            </a:r>
          </a:p>
          <a:p>
            <a:r>
              <a:rPr lang="ru-RU" dirty="0" smtClean="0"/>
              <a:t>Шприц без иглы </a:t>
            </a:r>
          </a:p>
          <a:p>
            <a:r>
              <a:rPr lang="ru-RU" dirty="0" smtClean="0"/>
              <a:t>Пинцет</a:t>
            </a:r>
          </a:p>
          <a:p>
            <a:r>
              <a:rPr lang="ru-RU" dirty="0" smtClean="0"/>
              <a:t>Бумага или картон для покрытия стола</a:t>
            </a:r>
          </a:p>
          <a:p>
            <a:endParaRPr lang="ru-RU" dirty="0"/>
          </a:p>
          <a:p>
            <a:r>
              <a:rPr lang="ru-RU" b="1" dirty="0"/>
              <a:t>Материалы:</a:t>
            </a:r>
            <a:endParaRPr lang="ru-RU" dirty="0"/>
          </a:p>
          <a:p>
            <a:r>
              <a:rPr lang="ru-RU" dirty="0" smtClean="0"/>
              <a:t>Эпоксидная </a:t>
            </a:r>
            <a:r>
              <a:rPr lang="ru-RU" dirty="0"/>
              <a:t>смола</a:t>
            </a:r>
          </a:p>
          <a:p>
            <a:r>
              <a:rPr lang="ru-RU" dirty="0" smtClean="0"/>
              <a:t>Отвердитель </a:t>
            </a:r>
            <a:r>
              <a:rPr lang="ru-RU" dirty="0"/>
              <a:t>для ЭС</a:t>
            </a:r>
          </a:p>
          <a:p>
            <a:r>
              <a:rPr lang="ru-RU" dirty="0" err="1" smtClean="0"/>
              <a:t>Глиттеры</a:t>
            </a:r>
            <a:r>
              <a:rPr lang="ru-RU" dirty="0" smtClean="0"/>
              <a:t>, блёстки, стразы, бусины…</a:t>
            </a:r>
            <a:endParaRPr lang="ru-RU" dirty="0"/>
          </a:p>
          <a:p>
            <a:r>
              <a:rPr lang="ru-RU" dirty="0" smtClean="0"/>
              <a:t>Сухоцветы</a:t>
            </a:r>
            <a:endParaRPr lang="ru-RU" dirty="0"/>
          </a:p>
          <a:p>
            <a:r>
              <a:rPr lang="ru-RU" dirty="0" smtClean="0"/>
              <a:t>Силиконовые </a:t>
            </a:r>
            <a:r>
              <a:rPr lang="ru-RU" dirty="0" err="1"/>
              <a:t>молды</a:t>
            </a:r>
            <a:endParaRPr lang="ru-RU" dirty="0"/>
          </a:p>
          <a:p>
            <a:r>
              <a:rPr lang="ru-RU" dirty="0" err="1" smtClean="0"/>
              <a:t>Эпоксикон</a:t>
            </a:r>
            <a:r>
              <a:rPr lang="ru-RU" dirty="0" smtClean="0"/>
              <a:t> </a:t>
            </a:r>
            <a:r>
              <a:rPr lang="ru-RU" dirty="0"/>
              <a:t>(краситель)</a:t>
            </a:r>
          </a:p>
          <a:p>
            <a:r>
              <a:rPr lang="ru-RU" dirty="0" smtClean="0"/>
              <a:t>Фурнитура </a:t>
            </a:r>
            <a:r>
              <a:rPr lang="ru-RU" dirty="0"/>
              <a:t>для украшений</a:t>
            </a:r>
          </a:p>
          <a:p>
            <a:endParaRPr lang="ru-RU" dirty="0"/>
          </a:p>
        </p:txBody>
      </p:sp>
      <p:pic>
        <p:nvPicPr>
          <p:cNvPr id="18434" name="Picture 2" descr="C:\Users\kugfo\Documents\ViberDownloads\0-02-05-23e992b3f8262b3c259d6cf0c5a108337c9cb3ecfbb40ff72956da3ed7820457_39be4125ae4f0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26" y="620688"/>
            <a:ext cx="2740281" cy="36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kugfo\Documents\ViberDownloads\0-02-05-45992984b1608ab896b82a4c2557029bc977ee7e09aa8e30ccb01361f82c1373_f200dcdc9d046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65903"/>
            <a:ext cx="2647272" cy="19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6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7" y="404664"/>
            <a:ext cx="8748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Техника безопасности при работе с эпоксидной смолой.</a:t>
            </a:r>
            <a:endParaRPr lang="ru-RU" dirty="0"/>
          </a:p>
          <a:p>
            <a:r>
              <a:rPr lang="ru-RU" dirty="0"/>
              <a:t>1.Всегда необходимо работать в одноразовых перчатках и одевать защитные очки, если возможны брызги.</a:t>
            </a:r>
          </a:p>
          <a:p>
            <a:r>
              <a:rPr lang="ru-RU" dirty="0"/>
              <a:t>2.Работать следует в респираторе. Смола может вызвать раздражение кожи.</a:t>
            </a:r>
          </a:p>
          <a:p>
            <a:r>
              <a:rPr lang="ru-RU" dirty="0"/>
              <a:t>3. Избегайте прямого контакта смолы, отвердителя и их смеси с кожей и работайте в перчатках и защитной одежде.</a:t>
            </a:r>
          </a:p>
          <a:p>
            <a:r>
              <a:rPr lang="ru-RU" dirty="0"/>
              <a:t>4.Попавшую на кожу смолу смывайте жидким мылом и обильным количеством воды сразу после контакта. Никогда не пользуйтесь для этих целей растворителями.</a:t>
            </a:r>
          </a:p>
          <a:p>
            <a:r>
              <a:rPr lang="ru-RU" dirty="0"/>
              <a:t>5. Не отвердевшая смола очень восприимчива к воде. Если смола пролилась или испачкала что-то, то в таком случае её очень легко смыть тёплой водой. Также водой удобно отмывать ёмкость, в которой разводилась эпоксидная смола</a:t>
            </a:r>
          </a:p>
          <a:p>
            <a:r>
              <a:rPr lang="ru-RU" dirty="0"/>
              <a:t>6.Если эпоксидная смола слишком густая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допускается разбавление её спиртом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так же разбавление спиртом увеличивает </a:t>
            </a:r>
            <a:endParaRPr lang="ru-RU" dirty="0" smtClean="0"/>
          </a:p>
          <a:p>
            <a:r>
              <a:rPr lang="ru-RU" dirty="0" smtClean="0"/>
              <a:t>время </a:t>
            </a:r>
            <a:r>
              <a:rPr lang="ru-RU" dirty="0"/>
              <a:t>реакции и смола дольше остаётся жидкой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Не используйте для этого растворители!</a:t>
            </a:r>
          </a:p>
          <a:p>
            <a:endParaRPr lang="ru-RU" dirty="0"/>
          </a:p>
        </p:txBody>
      </p:sp>
      <p:pic>
        <p:nvPicPr>
          <p:cNvPr id="12290" name="Picture 2" descr="C:\Users\kugfo\Desktop\50pcs-box-Blue-Nitrile-Disposable-Gloves-Wear-Resistance-Chemical-Laboratory-Electronics-Food-Medical-Testing-Work-Glo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353395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8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76672"/>
            <a:ext cx="3443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Экономическое обоснование</a:t>
            </a:r>
            <a:endParaRPr lang="ru-RU" dirty="0"/>
          </a:p>
          <a:p>
            <a:endParaRPr lang="ru-RU" dirty="0"/>
          </a:p>
        </p:txBody>
      </p:sp>
      <p:pic>
        <p:nvPicPr>
          <p:cNvPr id="13315" name="Picture 3" descr="C:\Users\kugfo\Desktop\пр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2474"/>
            <a:ext cx="4952281" cy="46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7857" y="298015"/>
            <a:ext cx="33872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Я подсчитала, сколько затрачено средств на материалы для изготовления коллекции украшений - </a:t>
            </a:r>
            <a:r>
              <a:rPr lang="ru-RU" b="1" dirty="0" smtClean="0"/>
              <a:t>4500</a:t>
            </a:r>
            <a:r>
              <a:rPr lang="ru-RU" dirty="0" smtClean="0"/>
              <a:t>рублей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Также я высчитала себестоимость одного  моего набора залива </a:t>
            </a:r>
            <a:r>
              <a:rPr lang="ru-RU" dirty="0" smtClean="0"/>
              <a:t> - </a:t>
            </a:r>
            <a:r>
              <a:rPr lang="ru-RU" b="1" dirty="0" smtClean="0"/>
              <a:t>1858</a:t>
            </a:r>
            <a:r>
              <a:rPr lang="ru-RU" dirty="0" smtClean="0"/>
              <a:t> рублей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Получилось примерно 20 изделий </a:t>
            </a:r>
            <a:r>
              <a:rPr lang="ru-RU" dirty="0" smtClean="0"/>
              <a:t> </a:t>
            </a:r>
            <a:r>
              <a:rPr lang="ru-RU" dirty="0"/>
              <a:t>в среднем </a:t>
            </a:r>
            <a:r>
              <a:rPr lang="ru-RU" b="1" dirty="0"/>
              <a:t>93</a:t>
            </a:r>
            <a:r>
              <a:rPr lang="ru-RU" dirty="0"/>
              <a:t> рубля стоимость одного </a:t>
            </a:r>
            <a:r>
              <a:rPr lang="ru-RU" dirty="0" smtClean="0"/>
              <a:t>изделия.</a:t>
            </a:r>
          </a:p>
          <a:p>
            <a:endParaRPr lang="ru-RU" dirty="0"/>
          </a:p>
          <a:p>
            <a:r>
              <a:rPr lang="ru-RU" dirty="0"/>
              <a:t>Но  стоимость каждого изделия может меняться в зависимости от использования дополнительных материалов и количество залитой смолы.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5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ugfo\Documents\ViberDownloads\0-02-05-02bc1fcb4a76409d187a9b89544b8b58c0b84336f34fda60600282db0acb6adf_4626bbb98009e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98" y="3019726"/>
            <a:ext cx="2438829" cy="32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ugfo\Documents\ViberDownloads\0-02-05-1cfb1a136b3826708822b71edd8f261290bd0d358638d514face34e8c797f68f_f381578feefbf9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19726"/>
            <a:ext cx="2431704" cy="324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ugfo\Documents\ViberDownloads\0-02-05-ee7ab7fa7e3aaa8b56422531f017ed59e3e3c669c0fa122546de281cd51fd6aa_1ae4da33105d0a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5" y="2944870"/>
            <a:ext cx="2487845" cy="33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купила супер прозрачную двухкомпонентную  эпоксидную смолу фирмы «</a:t>
            </a:r>
            <a:r>
              <a:rPr lang="en-US" dirty="0" smtClean="0"/>
              <a:t>OLIMP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5741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1285</TotalTime>
  <Words>1531</Words>
  <Application>Microsoft Office PowerPoint</Application>
  <PresentationFormat>Экран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Филиппова</dc:creator>
  <cp:lastModifiedBy>RePack by Diakov</cp:lastModifiedBy>
  <cp:revision>64</cp:revision>
  <cp:lastPrinted>2020-01-25T08:33:25Z</cp:lastPrinted>
  <dcterms:created xsi:type="dcterms:W3CDTF">2020-01-20T13:08:12Z</dcterms:created>
  <dcterms:modified xsi:type="dcterms:W3CDTF">2022-02-27T11:47:06Z</dcterms:modified>
</cp:coreProperties>
</file>