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4" r:id="rId19"/>
    <p:sldId id="286" r:id="rId20"/>
    <p:sldId id="287" r:id="rId21"/>
    <p:sldId id="288" r:id="rId22"/>
    <p:sldId id="293" r:id="rId23"/>
    <p:sldId id="294" r:id="rId24"/>
    <p:sldId id="295" r:id="rId25"/>
    <p:sldId id="296" r:id="rId26"/>
    <p:sldId id="297" r:id="rId27"/>
    <p:sldId id="298" r:id="rId28"/>
    <p:sldId id="300" r:id="rId29"/>
    <p:sldId id="301" r:id="rId30"/>
    <p:sldId id="303" r:id="rId31"/>
    <p:sldId id="306" r:id="rId32"/>
    <p:sldId id="315" r:id="rId33"/>
    <p:sldId id="316" r:id="rId34"/>
    <p:sldId id="325" r:id="rId35"/>
    <p:sldId id="331" r:id="rId36"/>
    <p:sldId id="385" r:id="rId37"/>
    <p:sldId id="386" r:id="rId38"/>
    <p:sldId id="384" r:id="rId39"/>
    <p:sldId id="332" r:id="rId40"/>
    <p:sldId id="351" r:id="rId41"/>
    <p:sldId id="352" r:id="rId42"/>
    <p:sldId id="354" r:id="rId43"/>
    <p:sldId id="355" r:id="rId44"/>
    <p:sldId id="357" r:id="rId45"/>
    <p:sldId id="359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73" r:id="rId55"/>
    <p:sldId id="374" r:id="rId56"/>
    <p:sldId id="375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954" autoAdjust="0"/>
  </p:normalViewPr>
  <p:slideViewPr>
    <p:cSldViewPr>
      <p:cViewPr varScale="1">
        <p:scale>
          <a:sx n="82" d="100"/>
          <a:sy n="82" d="100"/>
        </p:scale>
        <p:origin x="-12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EFE2D-55C3-4BD0-96B0-AAE1C69C8159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</dgm:pt>
    <dgm:pt modelId="{5E5D947D-E489-4406-A7E6-A42D5733E60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effectLst/>
              <a:latin typeface="Arial" charset="0"/>
            </a:rPr>
            <a:t>Виды информационно-коммуникационных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effectLst/>
              <a:latin typeface="Arial" charset="0"/>
            </a:rPr>
            <a:t> образовательных технологий</a:t>
          </a:r>
        </a:p>
      </dgm:t>
    </dgm:pt>
    <dgm:pt modelId="{D14A2F54-1D58-4441-8F73-B784C84826CC}" type="parTrans" cxnId="{E63BAA00-5D5B-4486-A6E9-8DF21F1BBCB2}">
      <dgm:prSet/>
      <dgm:spPr/>
      <dgm:t>
        <a:bodyPr/>
        <a:lstStyle/>
        <a:p>
          <a:endParaRPr lang="ru-RU"/>
        </a:p>
      </dgm:t>
    </dgm:pt>
    <dgm:pt modelId="{85A83F7E-3B0E-4CC6-BC3B-D2ECA5565002}" type="sibTrans" cxnId="{E63BAA00-5D5B-4486-A6E9-8DF21F1BBCB2}">
      <dgm:prSet/>
      <dgm:spPr/>
      <dgm:t>
        <a:bodyPr/>
        <a:lstStyle/>
        <a:p>
          <a:endParaRPr lang="ru-RU"/>
        </a:p>
      </dgm:t>
    </dgm:pt>
    <dgm:pt modelId="{61F7D26B-FA5D-4ADA-A372-20B93F7B0F8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" charset="0"/>
            </a:rPr>
            <a:t>Технология формирования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" charset="0"/>
            </a:rPr>
            <a:t> информационной культуры</a:t>
          </a:r>
        </a:p>
      </dgm:t>
    </dgm:pt>
    <dgm:pt modelId="{D04DF64E-3B2B-4823-982E-74C3C60E2382}" type="parTrans" cxnId="{B70BCE9E-2EF6-4367-80E9-7711AAEA3DE1}">
      <dgm:prSet/>
      <dgm:spPr/>
      <dgm:t>
        <a:bodyPr/>
        <a:lstStyle/>
        <a:p>
          <a:endParaRPr lang="ru-RU"/>
        </a:p>
      </dgm:t>
    </dgm:pt>
    <dgm:pt modelId="{8A917DA8-F181-452E-964F-694D9D2F6AA4}" type="sibTrans" cxnId="{B70BCE9E-2EF6-4367-80E9-7711AAEA3DE1}">
      <dgm:prSet/>
      <dgm:spPr/>
      <dgm:t>
        <a:bodyPr/>
        <a:lstStyle/>
        <a:p>
          <a:endParaRPr lang="ru-RU"/>
        </a:p>
      </dgm:t>
    </dgm:pt>
    <dgm:pt modelId="{2E9EDA15-E188-40D8-848B-351832E6520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/>
              <a:effectLst/>
              <a:latin typeface="Arial" charset="0"/>
            </a:rPr>
            <a:t>Технология применения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/>
              <a:effectLst/>
              <a:latin typeface="Arial" charset="0"/>
            </a:rPr>
            <a:t> информационно-компьютерных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/>
              <a:effectLst/>
              <a:latin typeface="Arial" charset="0"/>
            </a:rPr>
            <a:t>средств в предметом обучении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E7DDD113-98BB-4A6D-BA4E-5AE747BD0D94}" type="parTrans" cxnId="{D3B4F650-5D27-43D2-9464-70EED5F3786D}">
      <dgm:prSet/>
      <dgm:spPr/>
      <dgm:t>
        <a:bodyPr/>
        <a:lstStyle/>
        <a:p>
          <a:endParaRPr lang="ru-RU"/>
        </a:p>
      </dgm:t>
    </dgm:pt>
    <dgm:pt modelId="{877D8BD8-88E4-43FC-A99D-F77F1E7BBF0B}" type="sibTrans" cxnId="{D3B4F650-5D27-43D2-9464-70EED5F3786D}">
      <dgm:prSet/>
      <dgm:spPr/>
      <dgm:t>
        <a:bodyPr/>
        <a:lstStyle/>
        <a:p>
          <a:endParaRPr lang="ru-RU"/>
        </a:p>
      </dgm:t>
    </dgm:pt>
    <dgm:pt modelId="{35069F44-0061-4763-8B8B-55C174555E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Технологии компьютерного урока</a:t>
          </a:r>
        </a:p>
      </dgm:t>
    </dgm:pt>
    <dgm:pt modelId="{F290576D-F90A-4B5E-80C4-366188647201}" type="parTrans" cxnId="{448B376E-4089-44AC-9495-496FF70CD7C6}">
      <dgm:prSet/>
      <dgm:spPr/>
      <dgm:t>
        <a:bodyPr/>
        <a:lstStyle/>
        <a:p>
          <a:endParaRPr lang="ru-RU"/>
        </a:p>
      </dgm:t>
    </dgm:pt>
    <dgm:pt modelId="{30F4B0E3-1F29-4247-ABD1-0A572AEC9352}" type="sibTrans" cxnId="{448B376E-4089-44AC-9495-496FF70CD7C6}">
      <dgm:prSet/>
      <dgm:spPr/>
      <dgm:t>
        <a:bodyPr/>
        <a:lstStyle/>
        <a:p>
          <a:endParaRPr lang="ru-RU"/>
        </a:p>
      </dgm:t>
    </dgm:pt>
    <dgm:pt modelId="{649F2E55-4095-4767-A1E3-710008613B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Технология  освоения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разработки средств компьютерной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поддержки процесса обучения</a:t>
          </a:r>
        </a:p>
      </dgm:t>
    </dgm:pt>
    <dgm:pt modelId="{224BDDF1-FC3E-4A41-9A6B-2D15D60E9D80}" type="parTrans" cxnId="{BC477B45-D702-4F6B-ABD4-613DD1D03226}">
      <dgm:prSet/>
      <dgm:spPr/>
      <dgm:t>
        <a:bodyPr/>
        <a:lstStyle/>
        <a:p>
          <a:endParaRPr lang="ru-RU"/>
        </a:p>
      </dgm:t>
    </dgm:pt>
    <dgm:pt modelId="{B385DD5D-7AD7-4FC5-B374-2F4744B88ACE}" type="sibTrans" cxnId="{BC477B45-D702-4F6B-ABD4-613DD1D03226}">
      <dgm:prSet/>
      <dgm:spPr/>
      <dgm:t>
        <a:bodyPr/>
        <a:lstStyle/>
        <a:p>
          <a:endParaRPr lang="ru-RU"/>
        </a:p>
      </dgm:t>
    </dgm:pt>
    <dgm:pt modelId="{0EE9B87A-94C0-4E4E-9457-099EE6B2DC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Технология  использования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Интернета в 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учебно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воспитательном  процессе</a:t>
          </a:r>
        </a:p>
      </dgm:t>
    </dgm:pt>
    <dgm:pt modelId="{2978E275-14E6-4180-9689-F6F0AEDB7842}" type="parTrans" cxnId="{FD3F4826-60DA-4389-BBA7-1E47E1C79C87}">
      <dgm:prSet/>
      <dgm:spPr/>
      <dgm:t>
        <a:bodyPr/>
        <a:lstStyle/>
        <a:p>
          <a:endParaRPr lang="ru-RU"/>
        </a:p>
      </dgm:t>
    </dgm:pt>
    <dgm:pt modelId="{BBB8B35B-93DB-4D4F-B473-5614FC3EA19A}" type="sibTrans" cxnId="{FD3F4826-60DA-4389-BBA7-1E47E1C79C87}">
      <dgm:prSet/>
      <dgm:spPr/>
      <dgm:t>
        <a:bodyPr/>
        <a:lstStyle/>
        <a:p>
          <a:endParaRPr lang="ru-RU"/>
        </a:p>
      </dgm:t>
    </dgm:pt>
    <dgm:pt modelId="{7597EA14-3DD2-45F4-9D1C-2773EA19C8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Воспитание и социализация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средствами массовой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информации и коммуникации</a:t>
          </a:r>
        </a:p>
      </dgm:t>
    </dgm:pt>
    <dgm:pt modelId="{CA37A7E6-31BF-4A39-B61E-ACBFF8D8397E}" type="parTrans" cxnId="{048981AF-3B3C-4E42-9FCB-3A887A1AFAF0}">
      <dgm:prSet/>
      <dgm:spPr/>
      <dgm:t>
        <a:bodyPr/>
        <a:lstStyle/>
        <a:p>
          <a:endParaRPr lang="ru-RU"/>
        </a:p>
      </dgm:t>
    </dgm:pt>
    <dgm:pt modelId="{D2853306-778D-4147-ADD9-4486A89B9A53}" type="sibTrans" cxnId="{048981AF-3B3C-4E42-9FCB-3A887A1AFAF0}">
      <dgm:prSet/>
      <dgm:spPr/>
      <dgm:t>
        <a:bodyPr/>
        <a:lstStyle/>
        <a:p>
          <a:endParaRPr lang="ru-RU"/>
        </a:p>
      </dgm:t>
    </dgm:pt>
    <dgm:pt modelId="{97F549D3-F67D-4CEA-AC02-21902B8B99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Технология медиаобразования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133ED105-DB3F-44B0-90CD-D4A31015C1E8}" type="parTrans" cxnId="{27BD7F52-037F-4FAD-B878-0C9346002A51}">
      <dgm:prSet/>
      <dgm:spPr/>
      <dgm:t>
        <a:bodyPr/>
        <a:lstStyle/>
        <a:p>
          <a:endParaRPr lang="ru-RU"/>
        </a:p>
      </dgm:t>
    </dgm:pt>
    <dgm:pt modelId="{EFA7746F-F274-414E-A8C5-469F570136D9}" type="sibTrans" cxnId="{27BD7F52-037F-4FAD-B878-0C9346002A51}">
      <dgm:prSet/>
      <dgm:spPr/>
      <dgm:t>
        <a:bodyPr/>
        <a:lstStyle/>
        <a:p>
          <a:endParaRPr lang="ru-RU"/>
        </a:p>
      </dgm:t>
    </dgm:pt>
    <dgm:pt modelId="{43039B63-F8F9-40CC-8074-59DB47D589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Использование средств ИКТ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в управлении школой</a:t>
          </a:r>
        </a:p>
      </dgm:t>
    </dgm:pt>
    <dgm:pt modelId="{DAAB5BDC-506E-4E2E-BDF4-D2E7B8212712}" type="parTrans" cxnId="{B95555C4-84FA-4BF7-BBBA-AD92ABC11D96}">
      <dgm:prSet/>
      <dgm:spPr/>
      <dgm:t>
        <a:bodyPr/>
        <a:lstStyle/>
        <a:p>
          <a:endParaRPr lang="ru-RU"/>
        </a:p>
      </dgm:t>
    </dgm:pt>
    <dgm:pt modelId="{A3CAE37E-CE94-4BBA-B39D-D7AEABA4CF87}" type="sibTrans" cxnId="{B95555C4-84FA-4BF7-BBBA-AD92ABC11D96}">
      <dgm:prSet/>
      <dgm:spPr/>
      <dgm:t>
        <a:bodyPr/>
        <a:lstStyle/>
        <a:p>
          <a:endParaRPr lang="ru-RU"/>
        </a:p>
      </dgm:t>
    </dgm:pt>
    <dgm:pt modelId="{C8ED0498-2D9C-44B9-8A7E-3BD738735573}" type="pres">
      <dgm:prSet presAssocID="{8C2EFE2D-55C3-4BD0-96B0-AAE1C69C81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2E4E9A1-2127-4B46-8E1D-3E00AF918688}" type="pres">
      <dgm:prSet presAssocID="{5E5D947D-E489-4406-A7E6-A42D5733E60F}" presName="hierRoot1" presStyleCnt="0">
        <dgm:presLayoutVars>
          <dgm:hierBranch val="hang"/>
        </dgm:presLayoutVars>
      </dgm:prSet>
      <dgm:spPr/>
    </dgm:pt>
    <dgm:pt modelId="{9D21BD94-E90E-4C77-9995-E5C55391EDC4}" type="pres">
      <dgm:prSet presAssocID="{5E5D947D-E489-4406-A7E6-A42D5733E60F}" presName="rootComposite1" presStyleCnt="0"/>
      <dgm:spPr/>
    </dgm:pt>
    <dgm:pt modelId="{93D895D5-E433-417B-B1E1-4784B088F05F}" type="pres">
      <dgm:prSet presAssocID="{5E5D947D-E489-4406-A7E6-A42D5733E60F}" presName="rootText1" presStyleLbl="node0" presStyleIdx="0" presStyleCnt="1" custScaleX="409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D395A6-1D8E-4AF2-A23D-AF91EAA56446}" type="pres">
      <dgm:prSet presAssocID="{5E5D947D-E489-4406-A7E6-A42D5733E60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10A2B82-76BB-4CEE-9FA5-0AE83CBD7E2B}" type="pres">
      <dgm:prSet presAssocID="{5E5D947D-E489-4406-A7E6-A42D5733E60F}" presName="hierChild2" presStyleCnt="0"/>
      <dgm:spPr/>
    </dgm:pt>
    <dgm:pt modelId="{855800AF-8C0F-4849-97D3-5799A7844CD2}" type="pres">
      <dgm:prSet presAssocID="{D04DF64E-3B2B-4823-982E-74C3C60E2382}" presName="Name48" presStyleLbl="parChTrans1D2" presStyleIdx="0" presStyleCnt="8"/>
      <dgm:spPr/>
      <dgm:t>
        <a:bodyPr/>
        <a:lstStyle/>
        <a:p>
          <a:endParaRPr lang="ru-RU"/>
        </a:p>
      </dgm:t>
    </dgm:pt>
    <dgm:pt modelId="{18E91743-E45A-4473-AEF4-F5092A6A7531}" type="pres">
      <dgm:prSet presAssocID="{61F7D26B-FA5D-4ADA-A372-20B93F7B0F81}" presName="hierRoot2" presStyleCnt="0">
        <dgm:presLayoutVars>
          <dgm:hierBranch/>
        </dgm:presLayoutVars>
      </dgm:prSet>
      <dgm:spPr/>
    </dgm:pt>
    <dgm:pt modelId="{0A43DBDB-0D11-4EA1-A02F-309F967CB631}" type="pres">
      <dgm:prSet presAssocID="{61F7D26B-FA5D-4ADA-A372-20B93F7B0F81}" presName="rootComposite" presStyleCnt="0"/>
      <dgm:spPr/>
    </dgm:pt>
    <dgm:pt modelId="{FBE28CA1-FDBA-4402-9418-7702942ED955}" type="pres">
      <dgm:prSet presAssocID="{61F7D26B-FA5D-4ADA-A372-20B93F7B0F81}" presName="rootText" presStyleLbl="node2" presStyleIdx="0" presStyleCnt="8" custScaleX="163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ECF441-DED6-4B14-B557-ADE59316AD58}" type="pres">
      <dgm:prSet presAssocID="{61F7D26B-FA5D-4ADA-A372-20B93F7B0F81}" presName="rootConnector" presStyleLbl="node2" presStyleIdx="0" presStyleCnt="8"/>
      <dgm:spPr/>
      <dgm:t>
        <a:bodyPr/>
        <a:lstStyle/>
        <a:p>
          <a:endParaRPr lang="ru-RU"/>
        </a:p>
      </dgm:t>
    </dgm:pt>
    <dgm:pt modelId="{DC986387-767F-4A89-8445-95A4AB9D769F}" type="pres">
      <dgm:prSet presAssocID="{61F7D26B-FA5D-4ADA-A372-20B93F7B0F81}" presName="hierChild4" presStyleCnt="0"/>
      <dgm:spPr/>
    </dgm:pt>
    <dgm:pt modelId="{1335BBBD-5F28-4E65-8603-A2D48A6223BF}" type="pres">
      <dgm:prSet presAssocID="{61F7D26B-FA5D-4ADA-A372-20B93F7B0F81}" presName="hierChild5" presStyleCnt="0"/>
      <dgm:spPr/>
    </dgm:pt>
    <dgm:pt modelId="{21120A52-DD47-4895-8149-E2B5337903A5}" type="pres">
      <dgm:prSet presAssocID="{E7DDD113-98BB-4A6D-BA4E-5AE747BD0D94}" presName="Name48" presStyleLbl="parChTrans1D2" presStyleIdx="1" presStyleCnt="8"/>
      <dgm:spPr/>
      <dgm:t>
        <a:bodyPr/>
        <a:lstStyle/>
        <a:p>
          <a:endParaRPr lang="ru-RU"/>
        </a:p>
      </dgm:t>
    </dgm:pt>
    <dgm:pt modelId="{2D634AC9-5C6F-438D-843F-7C99F3945BEA}" type="pres">
      <dgm:prSet presAssocID="{2E9EDA15-E188-40D8-848B-351832E6520E}" presName="hierRoot2" presStyleCnt="0">
        <dgm:presLayoutVars>
          <dgm:hierBranch/>
        </dgm:presLayoutVars>
      </dgm:prSet>
      <dgm:spPr/>
    </dgm:pt>
    <dgm:pt modelId="{DDF714B6-0525-4C9D-9781-7DDF3C7982A3}" type="pres">
      <dgm:prSet presAssocID="{2E9EDA15-E188-40D8-848B-351832E6520E}" presName="rootComposite" presStyleCnt="0"/>
      <dgm:spPr/>
    </dgm:pt>
    <dgm:pt modelId="{330848C2-59DA-4A44-B5E0-932783CD0F0F}" type="pres">
      <dgm:prSet presAssocID="{2E9EDA15-E188-40D8-848B-351832E6520E}" presName="rootText" presStyleLbl="node2" presStyleIdx="1" presStyleCnt="8" custScaleX="1748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6F8D72-6A10-4CE6-BF84-BB2896FCC82A}" type="pres">
      <dgm:prSet presAssocID="{2E9EDA15-E188-40D8-848B-351832E6520E}" presName="rootConnector" presStyleLbl="node2" presStyleIdx="1" presStyleCnt="8"/>
      <dgm:spPr/>
      <dgm:t>
        <a:bodyPr/>
        <a:lstStyle/>
        <a:p>
          <a:endParaRPr lang="ru-RU"/>
        </a:p>
      </dgm:t>
    </dgm:pt>
    <dgm:pt modelId="{DBFD8824-BC18-4999-829C-AE7E4DE17C56}" type="pres">
      <dgm:prSet presAssocID="{2E9EDA15-E188-40D8-848B-351832E6520E}" presName="hierChild4" presStyleCnt="0"/>
      <dgm:spPr/>
    </dgm:pt>
    <dgm:pt modelId="{A6D2B942-4D56-408B-8DBB-97B49D8BD3BA}" type="pres">
      <dgm:prSet presAssocID="{2E9EDA15-E188-40D8-848B-351832E6520E}" presName="hierChild5" presStyleCnt="0"/>
      <dgm:spPr/>
    </dgm:pt>
    <dgm:pt modelId="{C70F5F76-78FE-4D36-ACA6-02EA831AA75B}" type="pres">
      <dgm:prSet presAssocID="{F290576D-F90A-4B5E-80C4-366188647201}" presName="Name48" presStyleLbl="parChTrans1D2" presStyleIdx="2" presStyleCnt="8"/>
      <dgm:spPr/>
      <dgm:t>
        <a:bodyPr/>
        <a:lstStyle/>
        <a:p>
          <a:endParaRPr lang="ru-RU"/>
        </a:p>
      </dgm:t>
    </dgm:pt>
    <dgm:pt modelId="{810EE8C0-BF5F-49A0-8901-07E37C358880}" type="pres">
      <dgm:prSet presAssocID="{35069F44-0061-4763-8B8B-55C174555E57}" presName="hierRoot2" presStyleCnt="0">
        <dgm:presLayoutVars>
          <dgm:hierBranch/>
        </dgm:presLayoutVars>
      </dgm:prSet>
      <dgm:spPr/>
    </dgm:pt>
    <dgm:pt modelId="{33636207-09F2-47D6-8697-983DC2EBCE3F}" type="pres">
      <dgm:prSet presAssocID="{35069F44-0061-4763-8B8B-55C174555E57}" presName="rootComposite" presStyleCnt="0"/>
      <dgm:spPr/>
    </dgm:pt>
    <dgm:pt modelId="{0ECB4B63-25F7-4C5B-B827-68DFCE3208C9}" type="pres">
      <dgm:prSet presAssocID="{35069F44-0061-4763-8B8B-55C174555E57}" presName="rootText" presStyleLbl="node2" presStyleIdx="2" presStyleCnt="8" custScaleX="163326" custLinFactNeighborY="-1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13F2C9-DE27-421B-AC99-EC8C28A6BD97}" type="pres">
      <dgm:prSet presAssocID="{35069F44-0061-4763-8B8B-55C174555E57}" presName="rootConnector" presStyleLbl="node2" presStyleIdx="2" presStyleCnt="8"/>
      <dgm:spPr/>
      <dgm:t>
        <a:bodyPr/>
        <a:lstStyle/>
        <a:p>
          <a:endParaRPr lang="ru-RU"/>
        </a:p>
      </dgm:t>
    </dgm:pt>
    <dgm:pt modelId="{6F468697-0044-40CC-88BD-470246B334BE}" type="pres">
      <dgm:prSet presAssocID="{35069F44-0061-4763-8B8B-55C174555E57}" presName="hierChild4" presStyleCnt="0"/>
      <dgm:spPr/>
    </dgm:pt>
    <dgm:pt modelId="{5E94FE51-0E17-49C8-8496-560B153E8DC0}" type="pres">
      <dgm:prSet presAssocID="{35069F44-0061-4763-8B8B-55C174555E57}" presName="hierChild5" presStyleCnt="0"/>
      <dgm:spPr/>
    </dgm:pt>
    <dgm:pt modelId="{E817CD54-45A3-415C-A08D-A4177660FBF7}" type="pres">
      <dgm:prSet presAssocID="{224BDDF1-FC3E-4A41-9A6B-2D15D60E9D80}" presName="Name48" presStyleLbl="parChTrans1D2" presStyleIdx="3" presStyleCnt="8"/>
      <dgm:spPr/>
      <dgm:t>
        <a:bodyPr/>
        <a:lstStyle/>
        <a:p>
          <a:endParaRPr lang="ru-RU"/>
        </a:p>
      </dgm:t>
    </dgm:pt>
    <dgm:pt modelId="{391F3928-20BB-4963-9A66-B4CB9ED2CECC}" type="pres">
      <dgm:prSet presAssocID="{649F2E55-4095-4767-A1E3-710008613B2F}" presName="hierRoot2" presStyleCnt="0">
        <dgm:presLayoutVars>
          <dgm:hierBranch/>
        </dgm:presLayoutVars>
      </dgm:prSet>
      <dgm:spPr/>
    </dgm:pt>
    <dgm:pt modelId="{BB9AB4EB-8764-4EAF-B901-179A5961D6A5}" type="pres">
      <dgm:prSet presAssocID="{649F2E55-4095-4767-A1E3-710008613B2F}" presName="rootComposite" presStyleCnt="0"/>
      <dgm:spPr/>
    </dgm:pt>
    <dgm:pt modelId="{F77322B7-E22D-4E64-B10E-6BF78C859FF9}" type="pres">
      <dgm:prSet presAssocID="{649F2E55-4095-4767-A1E3-710008613B2F}" presName="rootText" presStyleLbl="node2" presStyleIdx="3" presStyleCnt="8" custScaleX="173702" custLinFactNeighborY="-1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BB2836-074F-47F3-AE17-1984CEAF7846}" type="pres">
      <dgm:prSet presAssocID="{649F2E55-4095-4767-A1E3-710008613B2F}" presName="rootConnector" presStyleLbl="node2" presStyleIdx="3" presStyleCnt="8"/>
      <dgm:spPr/>
      <dgm:t>
        <a:bodyPr/>
        <a:lstStyle/>
        <a:p>
          <a:endParaRPr lang="ru-RU"/>
        </a:p>
      </dgm:t>
    </dgm:pt>
    <dgm:pt modelId="{EE548861-3620-476F-884A-117A077E03D7}" type="pres">
      <dgm:prSet presAssocID="{649F2E55-4095-4767-A1E3-710008613B2F}" presName="hierChild4" presStyleCnt="0"/>
      <dgm:spPr/>
    </dgm:pt>
    <dgm:pt modelId="{BD178D1D-BECC-471B-869B-534466DFF194}" type="pres">
      <dgm:prSet presAssocID="{649F2E55-4095-4767-A1E3-710008613B2F}" presName="hierChild5" presStyleCnt="0"/>
      <dgm:spPr/>
    </dgm:pt>
    <dgm:pt modelId="{7AB1AA35-46FC-4DAE-9EC1-9F5785C3142F}" type="pres">
      <dgm:prSet presAssocID="{2978E275-14E6-4180-9689-F6F0AEDB7842}" presName="Name48" presStyleLbl="parChTrans1D2" presStyleIdx="4" presStyleCnt="8"/>
      <dgm:spPr/>
      <dgm:t>
        <a:bodyPr/>
        <a:lstStyle/>
        <a:p>
          <a:endParaRPr lang="ru-RU"/>
        </a:p>
      </dgm:t>
    </dgm:pt>
    <dgm:pt modelId="{9AFCCFE1-8B25-4714-A876-E98DF463B041}" type="pres">
      <dgm:prSet presAssocID="{0EE9B87A-94C0-4E4E-9457-099EE6B2DCA7}" presName="hierRoot2" presStyleCnt="0">
        <dgm:presLayoutVars>
          <dgm:hierBranch/>
        </dgm:presLayoutVars>
      </dgm:prSet>
      <dgm:spPr/>
    </dgm:pt>
    <dgm:pt modelId="{BFBFA954-6DEA-47ED-A523-BA7F34DFFBFD}" type="pres">
      <dgm:prSet presAssocID="{0EE9B87A-94C0-4E4E-9457-099EE6B2DCA7}" presName="rootComposite" presStyleCnt="0"/>
      <dgm:spPr/>
    </dgm:pt>
    <dgm:pt modelId="{AB301B7A-1D51-4EC2-8282-889EB07C7F16}" type="pres">
      <dgm:prSet presAssocID="{0EE9B87A-94C0-4E4E-9457-099EE6B2DCA7}" presName="rootText" presStyleLbl="node2" presStyleIdx="4" presStyleCnt="8" custScaleX="164180" custLinFactNeighborY="-3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3D8D2-519E-498F-9225-4A06D475B2B0}" type="pres">
      <dgm:prSet presAssocID="{0EE9B87A-94C0-4E4E-9457-099EE6B2DCA7}" presName="rootConnector" presStyleLbl="node2" presStyleIdx="4" presStyleCnt="8"/>
      <dgm:spPr/>
      <dgm:t>
        <a:bodyPr/>
        <a:lstStyle/>
        <a:p>
          <a:endParaRPr lang="ru-RU"/>
        </a:p>
      </dgm:t>
    </dgm:pt>
    <dgm:pt modelId="{B167D8F8-69D1-4B21-9878-6B32FFDC5F35}" type="pres">
      <dgm:prSet presAssocID="{0EE9B87A-94C0-4E4E-9457-099EE6B2DCA7}" presName="hierChild4" presStyleCnt="0"/>
      <dgm:spPr/>
    </dgm:pt>
    <dgm:pt modelId="{9C1871E2-219C-4FA9-86DD-CDA462310862}" type="pres">
      <dgm:prSet presAssocID="{0EE9B87A-94C0-4E4E-9457-099EE6B2DCA7}" presName="hierChild5" presStyleCnt="0"/>
      <dgm:spPr/>
    </dgm:pt>
    <dgm:pt modelId="{28B009E4-A479-4EB9-BB50-0127F1BCD637}" type="pres">
      <dgm:prSet presAssocID="{CA37A7E6-31BF-4A39-B61E-ACBFF8D8397E}" presName="Name48" presStyleLbl="parChTrans1D2" presStyleIdx="5" presStyleCnt="8"/>
      <dgm:spPr/>
      <dgm:t>
        <a:bodyPr/>
        <a:lstStyle/>
        <a:p>
          <a:endParaRPr lang="ru-RU"/>
        </a:p>
      </dgm:t>
    </dgm:pt>
    <dgm:pt modelId="{8BFF3B16-E6A0-4D58-A35F-64A3CC72FA69}" type="pres">
      <dgm:prSet presAssocID="{7597EA14-3DD2-45F4-9D1C-2773EA19C8A0}" presName="hierRoot2" presStyleCnt="0">
        <dgm:presLayoutVars>
          <dgm:hierBranch/>
        </dgm:presLayoutVars>
      </dgm:prSet>
      <dgm:spPr/>
    </dgm:pt>
    <dgm:pt modelId="{E2D73062-4267-4C3F-957A-D15D1DBEAFBE}" type="pres">
      <dgm:prSet presAssocID="{7597EA14-3DD2-45F4-9D1C-2773EA19C8A0}" presName="rootComposite" presStyleCnt="0"/>
      <dgm:spPr/>
    </dgm:pt>
    <dgm:pt modelId="{B6C4B73F-95E6-4E54-BA4E-76CF4927764A}" type="pres">
      <dgm:prSet presAssocID="{7597EA14-3DD2-45F4-9D1C-2773EA19C8A0}" presName="rootText" presStyleLbl="node2" presStyleIdx="5" presStyleCnt="8" custScaleX="174849" custLinFactNeighborY="-3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9005E4-9387-415B-8EB2-BE53D104F999}" type="pres">
      <dgm:prSet presAssocID="{7597EA14-3DD2-45F4-9D1C-2773EA19C8A0}" presName="rootConnector" presStyleLbl="node2" presStyleIdx="5" presStyleCnt="8"/>
      <dgm:spPr/>
      <dgm:t>
        <a:bodyPr/>
        <a:lstStyle/>
        <a:p>
          <a:endParaRPr lang="ru-RU"/>
        </a:p>
      </dgm:t>
    </dgm:pt>
    <dgm:pt modelId="{5378FE45-DAA1-4580-8AEA-DC6FBAD5BAF4}" type="pres">
      <dgm:prSet presAssocID="{7597EA14-3DD2-45F4-9D1C-2773EA19C8A0}" presName="hierChild4" presStyleCnt="0"/>
      <dgm:spPr/>
    </dgm:pt>
    <dgm:pt modelId="{30EA1BCD-986A-4ABB-9C1D-E8EE9DA9A11D}" type="pres">
      <dgm:prSet presAssocID="{7597EA14-3DD2-45F4-9D1C-2773EA19C8A0}" presName="hierChild5" presStyleCnt="0"/>
      <dgm:spPr/>
    </dgm:pt>
    <dgm:pt modelId="{0A73F1EC-F63B-44B7-BC7D-2735CC6E46A2}" type="pres">
      <dgm:prSet presAssocID="{133ED105-DB3F-44B0-90CD-D4A31015C1E8}" presName="Name48" presStyleLbl="parChTrans1D2" presStyleIdx="6" presStyleCnt="8"/>
      <dgm:spPr/>
      <dgm:t>
        <a:bodyPr/>
        <a:lstStyle/>
        <a:p>
          <a:endParaRPr lang="ru-RU"/>
        </a:p>
      </dgm:t>
    </dgm:pt>
    <dgm:pt modelId="{08CB73BE-E0D5-4591-8AAE-8826B713BD02}" type="pres">
      <dgm:prSet presAssocID="{97F549D3-F67D-4CEA-AC02-21902B8B990C}" presName="hierRoot2" presStyleCnt="0">
        <dgm:presLayoutVars>
          <dgm:hierBranch/>
        </dgm:presLayoutVars>
      </dgm:prSet>
      <dgm:spPr/>
    </dgm:pt>
    <dgm:pt modelId="{25ACCD5D-8306-4C34-8795-18AE6F1051F6}" type="pres">
      <dgm:prSet presAssocID="{97F549D3-F67D-4CEA-AC02-21902B8B990C}" presName="rootComposite" presStyleCnt="0"/>
      <dgm:spPr/>
    </dgm:pt>
    <dgm:pt modelId="{1A6575DB-0153-4459-A7A5-D8DF26672A06}" type="pres">
      <dgm:prSet presAssocID="{97F549D3-F67D-4CEA-AC02-21902B8B990C}" presName="rootText" presStyleLbl="node2" presStyleIdx="6" presStyleCnt="8" custScaleX="166332" custLinFactNeighborY="-5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55D1D0-D7C8-463B-9AC4-9E59E9E0695C}" type="pres">
      <dgm:prSet presAssocID="{97F549D3-F67D-4CEA-AC02-21902B8B990C}" presName="rootConnector" presStyleLbl="node2" presStyleIdx="6" presStyleCnt="8"/>
      <dgm:spPr/>
      <dgm:t>
        <a:bodyPr/>
        <a:lstStyle/>
        <a:p>
          <a:endParaRPr lang="ru-RU"/>
        </a:p>
      </dgm:t>
    </dgm:pt>
    <dgm:pt modelId="{E6539466-495A-4C43-BFDD-5E3F96301838}" type="pres">
      <dgm:prSet presAssocID="{97F549D3-F67D-4CEA-AC02-21902B8B990C}" presName="hierChild4" presStyleCnt="0"/>
      <dgm:spPr/>
    </dgm:pt>
    <dgm:pt modelId="{7B1CDAF5-928F-4CC3-8643-F01DA804CB02}" type="pres">
      <dgm:prSet presAssocID="{97F549D3-F67D-4CEA-AC02-21902B8B990C}" presName="hierChild5" presStyleCnt="0"/>
      <dgm:spPr/>
    </dgm:pt>
    <dgm:pt modelId="{710B3B79-1EDB-4159-97C4-C683E6196EFF}" type="pres">
      <dgm:prSet presAssocID="{DAAB5BDC-506E-4E2E-BDF4-D2E7B8212712}" presName="Name48" presStyleLbl="parChTrans1D2" presStyleIdx="7" presStyleCnt="8"/>
      <dgm:spPr/>
      <dgm:t>
        <a:bodyPr/>
        <a:lstStyle/>
        <a:p>
          <a:endParaRPr lang="ru-RU"/>
        </a:p>
      </dgm:t>
    </dgm:pt>
    <dgm:pt modelId="{94659336-84E3-41C2-8751-0BFA017BA383}" type="pres">
      <dgm:prSet presAssocID="{43039B63-F8F9-40CC-8074-59DB47D58961}" presName="hierRoot2" presStyleCnt="0">
        <dgm:presLayoutVars>
          <dgm:hierBranch/>
        </dgm:presLayoutVars>
      </dgm:prSet>
      <dgm:spPr/>
    </dgm:pt>
    <dgm:pt modelId="{BEDEDC1A-D405-451A-87AA-E2A8C3CD5ADB}" type="pres">
      <dgm:prSet presAssocID="{43039B63-F8F9-40CC-8074-59DB47D58961}" presName="rootComposite" presStyleCnt="0"/>
      <dgm:spPr/>
    </dgm:pt>
    <dgm:pt modelId="{1DB46EE8-E4D2-43A0-B1A1-7D23D80EC8AA}" type="pres">
      <dgm:prSet presAssocID="{43039B63-F8F9-40CC-8074-59DB47D58961}" presName="rootText" presStyleLbl="node2" presStyleIdx="7" presStyleCnt="8" custScaleX="174849" custLinFactNeighborY="-5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45F166-4460-487E-AFF8-9D8D3A5D5FE0}" type="pres">
      <dgm:prSet presAssocID="{43039B63-F8F9-40CC-8074-59DB47D58961}" presName="rootConnector" presStyleLbl="node2" presStyleIdx="7" presStyleCnt="8"/>
      <dgm:spPr/>
      <dgm:t>
        <a:bodyPr/>
        <a:lstStyle/>
        <a:p>
          <a:endParaRPr lang="ru-RU"/>
        </a:p>
      </dgm:t>
    </dgm:pt>
    <dgm:pt modelId="{587D11DE-D38C-4D62-A7F2-2A740E804209}" type="pres">
      <dgm:prSet presAssocID="{43039B63-F8F9-40CC-8074-59DB47D58961}" presName="hierChild4" presStyleCnt="0"/>
      <dgm:spPr/>
    </dgm:pt>
    <dgm:pt modelId="{8C9F3741-4FA5-4AD4-9EE6-17C3710A8508}" type="pres">
      <dgm:prSet presAssocID="{43039B63-F8F9-40CC-8074-59DB47D58961}" presName="hierChild5" presStyleCnt="0"/>
      <dgm:spPr/>
    </dgm:pt>
    <dgm:pt modelId="{A1611576-2BB8-4891-94A6-2E1808D98407}" type="pres">
      <dgm:prSet presAssocID="{5E5D947D-E489-4406-A7E6-A42D5733E60F}" presName="hierChild3" presStyleCnt="0"/>
      <dgm:spPr/>
    </dgm:pt>
  </dgm:ptLst>
  <dgm:cxnLst>
    <dgm:cxn modelId="{10F19C78-36C0-45A4-A09B-B8542FA45ADC}" type="presOf" srcId="{133ED105-DB3F-44B0-90CD-D4A31015C1E8}" destId="{0A73F1EC-F63B-44B7-BC7D-2735CC6E46A2}" srcOrd="0" destOrd="0" presId="urn:microsoft.com/office/officeart/2005/8/layout/orgChart1"/>
    <dgm:cxn modelId="{FCAD5496-8D21-495A-9BB5-2B1C56C21CA6}" type="presOf" srcId="{CA37A7E6-31BF-4A39-B61E-ACBFF8D8397E}" destId="{28B009E4-A479-4EB9-BB50-0127F1BCD637}" srcOrd="0" destOrd="0" presId="urn:microsoft.com/office/officeart/2005/8/layout/orgChart1"/>
    <dgm:cxn modelId="{16E3A6A8-06BD-4CE0-AEBD-8B34E11D49F2}" type="presOf" srcId="{F290576D-F90A-4B5E-80C4-366188647201}" destId="{C70F5F76-78FE-4D36-ACA6-02EA831AA75B}" srcOrd="0" destOrd="0" presId="urn:microsoft.com/office/officeart/2005/8/layout/orgChart1"/>
    <dgm:cxn modelId="{448B376E-4089-44AC-9495-496FF70CD7C6}" srcId="{5E5D947D-E489-4406-A7E6-A42D5733E60F}" destId="{35069F44-0061-4763-8B8B-55C174555E57}" srcOrd="2" destOrd="0" parTransId="{F290576D-F90A-4B5E-80C4-366188647201}" sibTransId="{30F4B0E3-1F29-4247-ABD1-0A572AEC9352}"/>
    <dgm:cxn modelId="{F9C0AB21-EA4A-4435-8ED9-9139C2CF627B}" type="presOf" srcId="{2978E275-14E6-4180-9689-F6F0AEDB7842}" destId="{7AB1AA35-46FC-4DAE-9EC1-9F5785C3142F}" srcOrd="0" destOrd="0" presId="urn:microsoft.com/office/officeart/2005/8/layout/orgChart1"/>
    <dgm:cxn modelId="{9032369D-0337-4DCB-94A1-410A4F92DE35}" type="presOf" srcId="{E7DDD113-98BB-4A6D-BA4E-5AE747BD0D94}" destId="{21120A52-DD47-4895-8149-E2B5337903A5}" srcOrd="0" destOrd="0" presId="urn:microsoft.com/office/officeart/2005/8/layout/orgChart1"/>
    <dgm:cxn modelId="{D562197D-2C6B-460B-8AA9-EB694D765E29}" type="presOf" srcId="{5E5D947D-E489-4406-A7E6-A42D5733E60F}" destId="{93D895D5-E433-417B-B1E1-4784B088F05F}" srcOrd="0" destOrd="0" presId="urn:microsoft.com/office/officeart/2005/8/layout/orgChart1"/>
    <dgm:cxn modelId="{DBBA7E1F-7D7A-4DEE-BEBA-457B0639D8A5}" type="presOf" srcId="{649F2E55-4095-4767-A1E3-710008613B2F}" destId="{F77322B7-E22D-4E64-B10E-6BF78C859FF9}" srcOrd="0" destOrd="0" presId="urn:microsoft.com/office/officeart/2005/8/layout/orgChart1"/>
    <dgm:cxn modelId="{2AB895DF-E3DE-4E34-9CB3-38B5E106CD20}" type="presOf" srcId="{DAAB5BDC-506E-4E2E-BDF4-D2E7B8212712}" destId="{710B3B79-1EDB-4159-97C4-C683E6196EFF}" srcOrd="0" destOrd="0" presId="urn:microsoft.com/office/officeart/2005/8/layout/orgChart1"/>
    <dgm:cxn modelId="{FD3F4826-60DA-4389-BBA7-1E47E1C79C87}" srcId="{5E5D947D-E489-4406-A7E6-A42D5733E60F}" destId="{0EE9B87A-94C0-4E4E-9457-099EE6B2DCA7}" srcOrd="4" destOrd="0" parTransId="{2978E275-14E6-4180-9689-F6F0AEDB7842}" sibTransId="{BBB8B35B-93DB-4D4F-B473-5614FC3EA19A}"/>
    <dgm:cxn modelId="{D70840C8-6515-459D-986F-9D015F05D306}" type="presOf" srcId="{2E9EDA15-E188-40D8-848B-351832E6520E}" destId="{330848C2-59DA-4A44-B5E0-932783CD0F0F}" srcOrd="0" destOrd="0" presId="urn:microsoft.com/office/officeart/2005/8/layout/orgChart1"/>
    <dgm:cxn modelId="{C6705BBA-DD85-4F2C-A344-690E183CDEEE}" type="presOf" srcId="{649F2E55-4095-4767-A1E3-710008613B2F}" destId="{80BB2836-074F-47F3-AE17-1984CEAF7846}" srcOrd="1" destOrd="0" presId="urn:microsoft.com/office/officeart/2005/8/layout/orgChart1"/>
    <dgm:cxn modelId="{53550CEC-4A51-41AB-B6A4-C91E70B48DFE}" type="presOf" srcId="{2E9EDA15-E188-40D8-848B-351832E6520E}" destId="{6E6F8D72-6A10-4CE6-BF84-BB2896FCC82A}" srcOrd="1" destOrd="0" presId="urn:microsoft.com/office/officeart/2005/8/layout/orgChart1"/>
    <dgm:cxn modelId="{6C6C6E8A-44AD-4D42-ABF3-4ADD14081242}" type="presOf" srcId="{35069F44-0061-4763-8B8B-55C174555E57}" destId="{0ECB4B63-25F7-4C5B-B827-68DFCE3208C9}" srcOrd="0" destOrd="0" presId="urn:microsoft.com/office/officeart/2005/8/layout/orgChart1"/>
    <dgm:cxn modelId="{DDE0F462-54D9-4647-9F33-F392A1C3B1DF}" type="presOf" srcId="{61F7D26B-FA5D-4ADA-A372-20B93F7B0F81}" destId="{7DECF441-DED6-4B14-B557-ADE59316AD58}" srcOrd="1" destOrd="0" presId="urn:microsoft.com/office/officeart/2005/8/layout/orgChart1"/>
    <dgm:cxn modelId="{F04829B3-AC3E-4396-A2A6-F1974CB40073}" type="presOf" srcId="{0EE9B87A-94C0-4E4E-9457-099EE6B2DCA7}" destId="{3483D8D2-519E-498F-9225-4A06D475B2B0}" srcOrd="1" destOrd="0" presId="urn:microsoft.com/office/officeart/2005/8/layout/orgChart1"/>
    <dgm:cxn modelId="{9CBF7E03-4D01-474C-920E-2B4D1DE4444E}" type="presOf" srcId="{97F549D3-F67D-4CEA-AC02-21902B8B990C}" destId="{1A6575DB-0153-4459-A7A5-D8DF26672A06}" srcOrd="0" destOrd="0" presId="urn:microsoft.com/office/officeart/2005/8/layout/orgChart1"/>
    <dgm:cxn modelId="{51A32CB5-B5D9-46F5-AEF3-78D003B74E52}" type="presOf" srcId="{43039B63-F8F9-40CC-8074-59DB47D58961}" destId="{1DB46EE8-E4D2-43A0-B1A1-7D23D80EC8AA}" srcOrd="0" destOrd="0" presId="urn:microsoft.com/office/officeart/2005/8/layout/orgChart1"/>
    <dgm:cxn modelId="{7A30B63B-6C3D-49A9-A818-9B5B663B2AB2}" type="presOf" srcId="{5E5D947D-E489-4406-A7E6-A42D5733E60F}" destId="{CBD395A6-1D8E-4AF2-A23D-AF91EAA56446}" srcOrd="1" destOrd="0" presId="urn:microsoft.com/office/officeart/2005/8/layout/orgChart1"/>
    <dgm:cxn modelId="{048981AF-3B3C-4E42-9FCB-3A887A1AFAF0}" srcId="{5E5D947D-E489-4406-A7E6-A42D5733E60F}" destId="{7597EA14-3DD2-45F4-9D1C-2773EA19C8A0}" srcOrd="5" destOrd="0" parTransId="{CA37A7E6-31BF-4A39-B61E-ACBFF8D8397E}" sibTransId="{D2853306-778D-4147-ADD9-4486A89B9A53}"/>
    <dgm:cxn modelId="{27BD7F52-037F-4FAD-B878-0C9346002A51}" srcId="{5E5D947D-E489-4406-A7E6-A42D5733E60F}" destId="{97F549D3-F67D-4CEA-AC02-21902B8B990C}" srcOrd="6" destOrd="0" parTransId="{133ED105-DB3F-44B0-90CD-D4A31015C1E8}" sibTransId="{EFA7746F-F274-414E-A8C5-469F570136D9}"/>
    <dgm:cxn modelId="{25AE0F5B-89E8-4DF9-8BC1-46C5A35E49BA}" type="presOf" srcId="{0EE9B87A-94C0-4E4E-9457-099EE6B2DCA7}" destId="{AB301B7A-1D51-4EC2-8282-889EB07C7F16}" srcOrd="0" destOrd="0" presId="urn:microsoft.com/office/officeart/2005/8/layout/orgChart1"/>
    <dgm:cxn modelId="{683C4D93-2B15-4F10-9BB5-B3A56B00792D}" type="presOf" srcId="{224BDDF1-FC3E-4A41-9A6B-2D15D60E9D80}" destId="{E817CD54-45A3-415C-A08D-A4177660FBF7}" srcOrd="0" destOrd="0" presId="urn:microsoft.com/office/officeart/2005/8/layout/orgChart1"/>
    <dgm:cxn modelId="{F75DA500-F3B9-471D-8E5D-19C909473B0F}" type="presOf" srcId="{97F549D3-F67D-4CEA-AC02-21902B8B990C}" destId="{A755D1D0-D7C8-463B-9AC4-9E59E9E0695C}" srcOrd="1" destOrd="0" presId="urn:microsoft.com/office/officeart/2005/8/layout/orgChart1"/>
    <dgm:cxn modelId="{D3B4F650-5D27-43D2-9464-70EED5F3786D}" srcId="{5E5D947D-E489-4406-A7E6-A42D5733E60F}" destId="{2E9EDA15-E188-40D8-848B-351832E6520E}" srcOrd="1" destOrd="0" parTransId="{E7DDD113-98BB-4A6D-BA4E-5AE747BD0D94}" sibTransId="{877D8BD8-88E4-43FC-A99D-F77F1E7BBF0B}"/>
    <dgm:cxn modelId="{B95555C4-84FA-4BF7-BBBA-AD92ABC11D96}" srcId="{5E5D947D-E489-4406-A7E6-A42D5733E60F}" destId="{43039B63-F8F9-40CC-8074-59DB47D58961}" srcOrd="7" destOrd="0" parTransId="{DAAB5BDC-506E-4E2E-BDF4-D2E7B8212712}" sibTransId="{A3CAE37E-CE94-4BBA-B39D-D7AEABA4CF87}"/>
    <dgm:cxn modelId="{CA9A3ACD-9B83-4B19-8B4F-C82CA3410B96}" type="presOf" srcId="{8C2EFE2D-55C3-4BD0-96B0-AAE1C69C8159}" destId="{C8ED0498-2D9C-44B9-8A7E-3BD738735573}" srcOrd="0" destOrd="0" presId="urn:microsoft.com/office/officeart/2005/8/layout/orgChart1"/>
    <dgm:cxn modelId="{5AE3B6C4-6ACC-46E6-86AB-C29D4A56EA83}" type="presOf" srcId="{61F7D26B-FA5D-4ADA-A372-20B93F7B0F81}" destId="{FBE28CA1-FDBA-4402-9418-7702942ED955}" srcOrd="0" destOrd="0" presId="urn:microsoft.com/office/officeart/2005/8/layout/orgChart1"/>
    <dgm:cxn modelId="{A1A19E7A-B43C-47BA-9A16-B01366175082}" type="presOf" srcId="{7597EA14-3DD2-45F4-9D1C-2773EA19C8A0}" destId="{B39005E4-9387-415B-8EB2-BE53D104F999}" srcOrd="1" destOrd="0" presId="urn:microsoft.com/office/officeart/2005/8/layout/orgChart1"/>
    <dgm:cxn modelId="{92774409-AB63-4FC6-A12F-942465739F7F}" type="presOf" srcId="{D04DF64E-3B2B-4823-982E-74C3C60E2382}" destId="{855800AF-8C0F-4849-97D3-5799A7844CD2}" srcOrd="0" destOrd="0" presId="urn:microsoft.com/office/officeart/2005/8/layout/orgChart1"/>
    <dgm:cxn modelId="{BC477B45-D702-4F6B-ABD4-613DD1D03226}" srcId="{5E5D947D-E489-4406-A7E6-A42D5733E60F}" destId="{649F2E55-4095-4767-A1E3-710008613B2F}" srcOrd="3" destOrd="0" parTransId="{224BDDF1-FC3E-4A41-9A6B-2D15D60E9D80}" sibTransId="{B385DD5D-7AD7-4FC5-B374-2F4744B88ACE}"/>
    <dgm:cxn modelId="{12060CC1-4701-4859-B762-A952AC2FF09A}" type="presOf" srcId="{35069F44-0061-4763-8B8B-55C174555E57}" destId="{0F13F2C9-DE27-421B-AC99-EC8C28A6BD97}" srcOrd="1" destOrd="0" presId="urn:microsoft.com/office/officeart/2005/8/layout/orgChart1"/>
    <dgm:cxn modelId="{2C48EC0F-46E9-45E0-8E27-904C9F6A50E2}" type="presOf" srcId="{43039B63-F8F9-40CC-8074-59DB47D58961}" destId="{3D45F166-4460-487E-AFF8-9D8D3A5D5FE0}" srcOrd="1" destOrd="0" presId="urn:microsoft.com/office/officeart/2005/8/layout/orgChart1"/>
    <dgm:cxn modelId="{D5111C6F-EFA0-4C84-A624-7F251F5F07D8}" type="presOf" srcId="{7597EA14-3DD2-45F4-9D1C-2773EA19C8A0}" destId="{B6C4B73F-95E6-4E54-BA4E-76CF4927764A}" srcOrd="0" destOrd="0" presId="urn:microsoft.com/office/officeart/2005/8/layout/orgChart1"/>
    <dgm:cxn modelId="{B70BCE9E-2EF6-4367-80E9-7711AAEA3DE1}" srcId="{5E5D947D-E489-4406-A7E6-A42D5733E60F}" destId="{61F7D26B-FA5D-4ADA-A372-20B93F7B0F81}" srcOrd="0" destOrd="0" parTransId="{D04DF64E-3B2B-4823-982E-74C3C60E2382}" sibTransId="{8A917DA8-F181-452E-964F-694D9D2F6AA4}"/>
    <dgm:cxn modelId="{E63BAA00-5D5B-4486-A6E9-8DF21F1BBCB2}" srcId="{8C2EFE2D-55C3-4BD0-96B0-AAE1C69C8159}" destId="{5E5D947D-E489-4406-A7E6-A42D5733E60F}" srcOrd="0" destOrd="0" parTransId="{D14A2F54-1D58-4441-8F73-B784C84826CC}" sibTransId="{85A83F7E-3B0E-4CC6-BC3B-D2ECA5565002}"/>
    <dgm:cxn modelId="{99F1A1D4-4AE0-47F4-9B70-D109EB9D4CC0}" type="presParOf" srcId="{C8ED0498-2D9C-44B9-8A7E-3BD738735573}" destId="{E2E4E9A1-2127-4B46-8E1D-3E00AF918688}" srcOrd="0" destOrd="0" presId="urn:microsoft.com/office/officeart/2005/8/layout/orgChart1"/>
    <dgm:cxn modelId="{C1D53E41-B166-4AB0-96C7-E22A37864482}" type="presParOf" srcId="{E2E4E9A1-2127-4B46-8E1D-3E00AF918688}" destId="{9D21BD94-E90E-4C77-9995-E5C55391EDC4}" srcOrd="0" destOrd="0" presId="urn:microsoft.com/office/officeart/2005/8/layout/orgChart1"/>
    <dgm:cxn modelId="{CFF4A01B-6A28-4FFF-AA2B-2863671ECA58}" type="presParOf" srcId="{9D21BD94-E90E-4C77-9995-E5C55391EDC4}" destId="{93D895D5-E433-417B-B1E1-4784B088F05F}" srcOrd="0" destOrd="0" presId="urn:microsoft.com/office/officeart/2005/8/layout/orgChart1"/>
    <dgm:cxn modelId="{66F3780A-4016-4D1E-9741-77D129FBBD6D}" type="presParOf" srcId="{9D21BD94-E90E-4C77-9995-E5C55391EDC4}" destId="{CBD395A6-1D8E-4AF2-A23D-AF91EAA56446}" srcOrd="1" destOrd="0" presId="urn:microsoft.com/office/officeart/2005/8/layout/orgChart1"/>
    <dgm:cxn modelId="{76EC31A7-3F39-4B59-BAEE-368BA65F71D1}" type="presParOf" srcId="{E2E4E9A1-2127-4B46-8E1D-3E00AF918688}" destId="{510A2B82-76BB-4CEE-9FA5-0AE83CBD7E2B}" srcOrd="1" destOrd="0" presId="urn:microsoft.com/office/officeart/2005/8/layout/orgChart1"/>
    <dgm:cxn modelId="{82F5E293-7D51-4C7C-8769-783046EF03D9}" type="presParOf" srcId="{510A2B82-76BB-4CEE-9FA5-0AE83CBD7E2B}" destId="{855800AF-8C0F-4849-97D3-5799A7844CD2}" srcOrd="0" destOrd="0" presId="urn:microsoft.com/office/officeart/2005/8/layout/orgChart1"/>
    <dgm:cxn modelId="{423A67C7-8847-4570-A1F3-BC7D73639A62}" type="presParOf" srcId="{510A2B82-76BB-4CEE-9FA5-0AE83CBD7E2B}" destId="{18E91743-E45A-4473-AEF4-F5092A6A7531}" srcOrd="1" destOrd="0" presId="urn:microsoft.com/office/officeart/2005/8/layout/orgChart1"/>
    <dgm:cxn modelId="{BACF5238-2991-4F19-9C55-29ADE8263790}" type="presParOf" srcId="{18E91743-E45A-4473-AEF4-F5092A6A7531}" destId="{0A43DBDB-0D11-4EA1-A02F-309F967CB631}" srcOrd="0" destOrd="0" presId="urn:microsoft.com/office/officeart/2005/8/layout/orgChart1"/>
    <dgm:cxn modelId="{DEC9E8D6-FCF0-4F5B-B7BD-D2B499C185ED}" type="presParOf" srcId="{0A43DBDB-0D11-4EA1-A02F-309F967CB631}" destId="{FBE28CA1-FDBA-4402-9418-7702942ED955}" srcOrd="0" destOrd="0" presId="urn:microsoft.com/office/officeart/2005/8/layout/orgChart1"/>
    <dgm:cxn modelId="{34A21507-C289-44DD-8A06-66C6AF3E8249}" type="presParOf" srcId="{0A43DBDB-0D11-4EA1-A02F-309F967CB631}" destId="{7DECF441-DED6-4B14-B557-ADE59316AD58}" srcOrd="1" destOrd="0" presId="urn:microsoft.com/office/officeart/2005/8/layout/orgChart1"/>
    <dgm:cxn modelId="{84C31A45-053B-43A4-9C93-2850BEBFB9C6}" type="presParOf" srcId="{18E91743-E45A-4473-AEF4-F5092A6A7531}" destId="{DC986387-767F-4A89-8445-95A4AB9D769F}" srcOrd="1" destOrd="0" presId="urn:microsoft.com/office/officeart/2005/8/layout/orgChart1"/>
    <dgm:cxn modelId="{600C5DAD-15AA-453A-AAB5-62474901D6A6}" type="presParOf" srcId="{18E91743-E45A-4473-AEF4-F5092A6A7531}" destId="{1335BBBD-5F28-4E65-8603-A2D48A6223BF}" srcOrd="2" destOrd="0" presId="urn:microsoft.com/office/officeart/2005/8/layout/orgChart1"/>
    <dgm:cxn modelId="{AF18A1EB-4193-4D58-B11B-3F6956D69379}" type="presParOf" srcId="{510A2B82-76BB-4CEE-9FA5-0AE83CBD7E2B}" destId="{21120A52-DD47-4895-8149-E2B5337903A5}" srcOrd="2" destOrd="0" presId="urn:microsoft.com/office/officeart/2005/8/layout/orgChart1"/>
    <dgm:cxn modelId="{738D782F-824C-4C62-9961-8BF40D995488}" type="presParOf" srcId="{510A2B82-76BB-4CEE-9FA5-0AE83CBD7E2B}" destId="{2D634AC9-5C6F-438D-843F-7C99F3945BEA}" srcOrd="3" destOrd="0" presId="urn:microsoft.com/office/officeart/2005/8/layout/orgChart1"/>
    <dgm:cxn modelId="{75C80726-F75C-4D25-B8C3-F458741545B7}" type="presParOf" srcId="{2D634AC9-5C6F-438D-843F-7C99F3945BEA}" destId="{DDF714B6-0525-4C9D-9781-7DDF3C7982A3}" srcOrd="0" destOrd="0" presId="urn:microsoft.com/office/officeart/2005/8/layout/orgChart1"/>
    <dgm:cxn modelId="{B68A804C-E363-41D5-9E43-83CA6FD299A5}" type="presParOf" srcId="{DDF714B6-0525-4C9D-9781-7DDF3C7982A3}" destId="{330848C2-59DA-4A44-B5E0-932783CD0F0F}" srcOrd="0" destOrd="0" presId="urn:microsoft.com/office/officeart/2005/8/layout/orgChart1"/>
    <dgm:cxn modelId="{784008A0-AA21-4D27-9CA8-27922B323784}" type="presParOf" srcId="{DDF714B6-0525-4C9D-9781-7DDF3C7982A3}" destId="{6E6F8D72-6A10-4CE6-BF84-BB2896FCC82A}" srcOrd="1" destOrd="0" presId="urn:microsoft.com/office/officeart/2005/8/layout/orgChart1"/>
    <dgm:cxn modelId="{B7EF7E75-62A8-41DB-B8CC-73CDD048076F}" type="presParOf" srcId="{2D634AC9-5C6F-438D-843F-7C99F3945BEA}" destId="{DBFD8824-BC18-4999-829C-AE7E4DE17C56}" srcOrd="1" destOrd="0" presId="urn:microsoft.com/office/officeart/2005/8/layout/orgChart1"/>
    <dgm:cxn modelId="{1563047F-1833-49B2-9A74-640D6546BF14}" type="presParOf" srcId="{2D634AC9-5C6F-438D-843F-7C99F3945BEA}" destId="{A6D2B942-4D56-408B-8DBB-97B49D8BD3BA}" srcOrd="2" destOrd="0" presId="urn:microsoft.com/office/officeart/2005/8/layout/orgChart1"/>
    <dgm:cxn modelId="{E58133CE-0A97-4277-9B28-EC4462277293}" type="presParOf" srcId="{510A2B82-76BB-4CEE-9FA5-0AE83CBD7E2B}" destId="{C70F5F76-78FE-4D36-ACA6-02EA831AA75B}" srcOrd="4" destOrd="0" presId="urn:microsoft.com/office/officeart/2005/8/layout/orgChart1"/>
    <dgm:cxn modelId="{948B83DD-91C6-4F8B-8584-59AE6CA00A58}" type="presParOf" srcId="{510A2B82-76BB-4CEE-9FA5-0AE83CBD7E2B}" destId="{810EE8C0-BF5F-49A0-8901-07E37C358880}" srcOrd="5" destOrd="0" presId="urn:microsoft.com/office/officeart/2005/8/layout/orgChart1"/>
    <dgm:cxn modelId="{CDC389BF-1FD9-463E-BFF5-6119358198F5}" type="presParOf" srcId="{810EE8C0-BF5F-49A0-8901-07E37C358880}" destId="{33636207-09F2-47D6-8697-983DC2EBCE3F}" srcOrd="0" destOrd="0" presId="urn:microsoft.com/office/officeart/2005/8/layout/orgChart1"/>
    <dgm:cxn modelId="{16FCD90B-8BD9-47C0-AA01-CE8B81C9B393}" type="presParOf" srcId="{33636207-09F2-47D6-8697-983DC2EBCE3F}" destId="{0ECB4B63-25F7-4C5B-B827-68DFCE3208C9}" srcOrd="0" destOrd="0" presId="urn:microsoft.com/office/officeart/2005/8/layout/orgChart1"/>
    <dgm:cxn modelId="{875D65E0-B8E0-4BAB-94EA-5A502148F50C}" type="presParOf" srcId="{33636207-09F2-47D6-8697-983DC2EBCE3F}" destId="{0F13F2C9-DE27-421B-AC99-EC8C28A6BD97}" srcOrd="1" destOrd="0" presId="urn:microsoft.com/office/officeart/2005/8/layout/orgChart1"/>
    <dgm:cxn modelId="{277DBD18-02E7-4FCC-96CC-B6B9236FACC6}" type="presParOf" srcId="{810EE8C0-BF5F-49A0-8901-07E37C358880}" destId="{6F468697-0044-40CC-88BD-470246B334BE}" srcOrd="1" destOrd="0" presId="urn:microsoft.com/office/officeart/2005/8/layout/orgChart1"/>
    <dgm:cxn modelId="{B505DDB6-B18D-4EA1-ACD1-D821E882A868}" type="presParOf" srcId="{810EE8C0-BF5F-49A0-8901-07E37C358880}" destId="{5E94FE51-0E17-49C8-8496-560B153E8DC0}" srcOrd="2" destOrd="0" presId="urn:microsoft.com/office/officeart/2005/8/layout/orgChart1"/>
    <dgm:cxn modelId="{FE672EE8-C4CF-47BB-B323-CD8A1A5D1899}" type="presParOf" srcId="{510A2B82-76BB-4CEE-9FA5-0AE83CBD7E2B}" destId="{E817CD54-45A3-415C-A08D-A4177660FBF7}" srcOrd="6" destOrd="0" presId="urn:microsoft.com/office/officeart/2005/8/layout/orgChart1"/>
    <dgm:cxn modelId="{6C655614-418A-457D-AA56-1F2E5F0F9CF2}" type="presParOf" srcId="{510A2B82-76BB-4CEE-9FA5-0AE83CBD7E2B}" destId="{391F3928-20BB-4963-9A66-B4CB9ED2CECC}" srcOrd="7" destOrd="0" presId="urn:microsoft.com/office/officeart/2005/8/layout/orgChart1"/>
    <dgm:cxn modelId="{7D9036DE-885F-4A17-8918-AF7528451F1A}" type="presParOf" srcId="{391F3928-20BB-4963-9A66-B4CB9ED2CECC}" destId="{BB9AB4EB-8764-4EAF-B901-179A5961D6A5}" srcOrd="0" destOrd="0" presId="urn:microsoft.com/office/officeart/2005/8/layout/orgChart1"/>
    <dgm:cxn modelId="{49733065-9AA6-48ED-B9AC-E601D4DAC486}" type="presParOf" srcId="{BB9AB4EB-8764-4EAF-B901-179A5961D6A5}" destId="{F77322B7-E22D-4E64-B10E-6BF78C859FF9}" srcOrd="0" destOrd="0" presId="urn:microsoft.com/office/officeart/2005/8/layout/orgChart1"/>
    <dgm:cxn modelId="{8F385E5B-626C-432C-B034-3A1B692FC960}" type="presParOf" srcId="{BB9AB4EB-8764-4EAF-B901-179A5961D6A5}" destId="{80BB2836-074F-47F3-AE17-1984CEAF7846}" srcOrd="1" destOrd="0" presId="urn:microsoft.com/office/officeart/2005/8/layout/orgChart1"/>
    <dgm:cxn modelId="{DA19154E-011E-4852-A11A-51D65048785E}" type="presParOf" srcId="{391F3928-20BB-4963-9A66-B4CB9ED2CECC}" destId="{EE548861-3620-476F-884A-117A077E03D7}" srcOrd="1" destOrd="0" presId="urn:microsoft.com/office/officeart/2005/8/layout/orgChart1"/>
    <dgm:cxn modelId="{16FDF6C9-DFBB-45BA-806F-CFFA1CB812DB}" type="presParOf" srcId="{391F3928-20BB-4963-9A66-B4CB9ED2CECC}" destId="{BD178D1D-BECC-471B-869B-534466DFF194}" srcOrd="2" destOrd="0" presId="urn:microsoft.com/office/officeart/2005/8/layout/orgChart1"/>
    <dgm:cxn modelId="{DF48165E-A311-41C3-9C6E-F03E214ED440}" type="presParOf" srcId="{510A2B82-76BB-4CEE-9FA5-0AE83CBD7E2B}" destId="{7AB1AA35-46FC-4DAE-9EC1-9F5785C3142F}" srcOrd="8" destOrd="0" presId="urn:microsoft.com/office/officeart/2005/8/layout/orgChart1"/>
    <dgm:cxn modelId="{079E0FAE-146B-4355-9A42-D6CCE43BFB5C}" type="presParOf" srcId="{510A2B82-76BB-4CEE-9FA5-0AE83CBD7E2B}" destId="{9AFCCFE1-8B25-4714-A876-E98DF463B041}" srcOrd="9" destOrd="0" presId="urn:microsoft.com/office/officeart/2005/8/layout/orgChart1"/>
    <dgm:cxn modelId="{2B65E469-F5DF-4D87-BDC3-F6D4F463A059}" type="presParOf" srcId="{9AFCCFE1-8B25-4714-A876-E98DF463B041}" destId="{BFBFA954-6DEA-47ED-A523-BA7F34DFFBFD}" srcOrd="0" destOrd="0" presId="urn:microsoft.com/office/officeart/2005/8/layout/orgChart1"/>
    <dgm:cxn modelId="{A419B043-0881-4A10-A615-4037BD4103C4}" type="presParOf" srcId="{BFBFA954-6DEA-47ED-A523-BA7F34DFFBFD}" destId="{AB301B7A-1D51-4EC2-8282-889EB07C7F16}" srcOrd="0" destOrd="0" presId="urn:microsoft.com/office/officeart/2005/8/layout/orgChart1"/>
    <dgm:cxn modelId="{DDA23117-78F7-4C16-86F4-2CCBDC7456FD}" type="presParOf" srcId="{BFBFA954-6DEA-47ED-A523-BA7F34DFFBFD}" destId="{3483D8D2-519E-498F-9225-4A06D475B2B0}" srcOrd="1" destOrd="0" presId="urn:microsoft.com/office/officeart/2005/8/layout/orgChart1"/>
    <dgm:cxn modelId="{A49E6C92-E214-4E34-930B-0A929E8FBEBE}" type="presParOf" srcId="{9AFCCFE1-8B25-4714-A876-E98DF463B041}" destId="{B167D8F8-69D1-4B21-9878-6B32FFDC5F35}" srcOrd="1" destOrd="0" presId="urn:microsoft.com/office/officeart/2005/8/layout/orgChart1"/>
    <dgm:cxn modelId="{9EC56DD6-89D7-4AE9-AE1E-80ECBEBA2BF8}" type="presParOf" srcId="{9AFCCFE1-8B25-4714-A876-E98DF463B041}" destId="{9C1871E2-219C-4FA9-86DD-CDA462310862}" srcOrd="2" destOrd="0" presId="urn:microsoft.com/office/officeart/2005/8/layout/orgChart1"/>
    <dgm:cxn modelId="{D9E6BC42-FBA8-49B5-AB31-1F184C823ED7}" type="presParOf" srcId="{510A2B82-76BB-4CEE-9FA5-0AE83CBD7E2B}" destId="{28B009E4-A479-4EB9-BB50-0127F1BCD637}" srcOrd="10" destOrd="0" presId="urn:microsoft.com/office/officeart/2005/8/layout/orgChart1"/>
    <dgm:cxn modelId="{0C76CA53-3420-4A6A-897F-210C6723F360}" type="presParOf" srcId="{510A2B82-76BB-4CEE-9FA5-0AE83CBD7E2B}" destId="{8BFF3B16-E6A0-4D58-A35F-64A3CC72FA69}" srcOrd="11" destOrd="0" presId="urn:microsoft.com/office/officeart/2005/8/layout/orgChart1"/>
    <dgm:cxn modelId="{2D6EC996-3AE2-4559-BE62-9B7AF6B56715}" type="presParOf" srcId="{8BFF3B16-E6A0-4D58-A35F-64A3CC72FA69}" destId="{E2D73062-4267-4C3F-957A-D15D1DBEAFBE}" srcOrd="0" destOrd="0" presId="urn:microsoft.com/office/officeart/2005/8/layout/orgChart1"/>
    <dgm:cxn modelId="{36D6F3B8-8C81-4DE6-8E14-0259263B0C3F}" type="presParOf" srcId="{E2D73062-4267-4C3F-957A-D15D1DBEAFBE}" destId="{B6C4B73F-95E6-4E54-BA4E-76CF4927764A}" srcOrd="0" destOrd="0" presId="urn:microsoft.com/office/officeart/2005/8/layout/orgChart1"/>
    <dgm:cxn modelId="{C86A63F4-84A7-4596-866A-95DB9F7C7231}" type="presParOf" srcId="{E2D73062-4267-4C3F-957A-D15D1DBEAFBE}" destId="{B39005E4-9387-415B-8EB2-BE53D104F999}" srcOrd="1" destOrd="0" presId="urn:microsoft.com/office/officeart/2005/8/layout/orgChart1"/>
    <dgm:cxn modelId="{37DE4B69-893A-4D2F-896B-4E28F76B5585}" type="presParOf" srcId="{8BFF3B16-E6A0-4D58-A35F-64A3CC72FA69}" destId="{5378FE45-DAA1-4580-8AEA-DC6FBAD5BAF4}" srcOrd="1" destOrd="0" presId="urn:microsoft.com/office/officeart/2005/8/layout/orgChart1"/>
    <dgm:cxn modelId="{4EAB6251-A2CF-4101-AEC7-10BDDE71FEB1}" type="presParOf" srcId="{8BFF3B16-E6A0-4D58-A35F-64A3CC72FA69}" destId="{30EA1BCD-986A-4ABB-9C1D-E8EE9DA9A11D}" srcOrd="2" destOrd="0" presId="urn:microsoft.com/office/officeart/2005/8/layout/orgChart1"/>
    <dgm:cxn modelId="{A4B39D08-8E93-4597-B906-49C6EAAB1807}" type="presParOf" srcId="{510A2B82-76BB-4CEE-9FA5-0AE83CBD7E2B}" destId="{0A73F1EC-F63B-44B7-BC7D-2735CC6E46A2}" srcOrd="12" destOrd="0" presId="urn:microsoft.com/office/officeart/2005/8/layout/orgChart1"/>
    <dgm:cxn modelId="{4E475B8E-8CEE-4CCF-A79B-80C06DABD43C}" type="presParOf" srcId="{510A2B82-76BB-4CEE-9FA5-0AE83CBD7E2B}" destId="{08CB73BE-E0D5-4591-8AAE-8826B713BD02}" srcOrd="13" destOrd="0" presId="urn:microsoft.com/office/officeart/2005/8/layout/orgChart1"/>
    <dgm:cxn modelId="{A29B9026-3D57-45B9-ADB7-5F7C1109315F}" type="presParOf" srcId="{08CB73BE-E0D5-4591-8AAE-8826B713BD02}" destId="{25ACCD5D-8306-4C34-8795-18AE6F1051F6}" srcOrd="0" destOrd="0" presId="urn:microsoft.com/office/officeart/2005/8/layout/orgChart1"/>
    <dgm:cxn modelId="{832B4C88-CAF9-4ADD-AEFC-C07FC67357AA}" type="presParOf" srcId="{25ACCD5D-8306-4C34-8795-18AE6F1051F6}" destId="{1A6575DB-0153-4459-A7A5-D8DF26672A06}" srcOrd="0" destOrd="0" presId="urn:microsoft.com/office/officeart/2005/8/layout/orgChart1"/>
    <dgm:cxn modelId="{6FE66114-DA09-4FFB-B27F-3EC62AD6AA49}" type="presParOf" srcId="{25ACCD5D-8306-4C34-8795-18AE6F1051F6}" destId="{A755D1D0-D7C8-463B-9AC4-9E59E9E0695C}" srcOrd="1" destOrd="0" presId="urn:microsoft.com/office/officeart/2005/8/layout/orgChart1"/>
    <dgm:cxn modelId="{02AA5CEE-9207-4E11-B276-3F7534F55ECB}" type="presParOf" srcId="{08CB73BE-E0D5-4591-8AAE-8826B713BD02}" destId="{E6539466-495A-4C43-BFDD-5E3F96301838}" srcOrd="1" destOrd="0" presId="urn:microsoft.com/office/officeart/2005/8/layout/orgChart1"/>
    <dgm:cxn modelId="{4DD151B8-3F05-4C5A-88D2-707F7343AB12}" type="presParOf" srcId="{08CB73BE-E0D5-4591-8AAE-8826B713BD02}" destId="{7B1CDAF5-928F-4CC3-8643-F01DA804CB02}" srcOrd="2" destOrd="0" presId="urn:microsoft.com/office/officeart/2005/8/layout/orgChart1"/>
    <dgm:cxn modelId="{5182B356-AB73-4CE2-9219-1AA80882960D}" type="presParOf" srcId="{510A2B82-76BB-4CEE-9FA5-0AE83CBD7E2B}" destId="{710B3B79-1EDB-4159-97C4-C683E6196EFF}" srcOrd="14" destOrd="0" presId="urn:microsoft.com/office/officeart/2005/8/layout/orgChart1"/>
    <dgm:cxn modelId="{DD4FB63C-8F8F-4BCE-A118-44ECDA7ED3D8}" type="presParOf" srcId="{510A2B82-76BB-4CEE-9FA5-0AE83CBD7E2B}" destId="{94659336-84E3-41C2-8751-0BFA017BA383}" srcOrd="15" destOrd="0" presId="urn:microsoft.com/office/officeart/2005/8/layout/orgChart1"/>
    <dgm:cxn modelId="{B7CF844F-AB87-4E7F-B3B5-F547803A2E2E}" type="presParOf" srcId="{94659336-84E3-41C2-8751-0BFA017BA383}" destId="{BEDEDC1A-D405-451A-87AA-E2A8C3CD5ADB}" srcOrd="0" destOrd="0" presId="urn:microsoft.com/office/officeart/2005/8/layout/orgChart1"/>
    <dgm:cxn modelId="{3CB4DAC1-9697-4721-8072-E45BBAB7CE8A}" type="presParOf" srcId="{BEDEDC1A-D405-451A-87AA-E2A8C3CD5ADB}" destId="{1DB46EE8-E4D2-43A0-B1A1-7D23D80EC8AA}" srcOrd="0" destOrd="0" presId="urn:microsoft.com/office/officeart/2005/8/layout/orgChart1"/>
    <dgm:cxn modelId="{75E3FF2F-CD00-4D83-B2DC-1E9EE43C7952}" type="presParOf" srcId="{BEDEDC1A-D405-451A-87AA-E2A8C3CD5ADB}" destId="{3D45F166-4460-487E-AFF8-9D8D3A5D5FE0}" srcOrd="1" destOrd="0" presId="urn:microsoft.com/office/officeart/2005/8/layout/orgChart1"/>
    <dgm:cxn modelId="{95EB641E-5485-452E-89B6-A5EAEB570408}" type="presParOf" srcId="{94659336-84E3-41C2-8751-0BFA017BA383}" destId="{587D11DE-D38C-4D62-A7F2-2A740E804209}" srcOrd="1" destOrd="0" presId="urn:microsoft.com/office/officeart/2005/8/layout/orgChart1"/>
    <dgm:cxn modelId="{0AA64EBF-7CD9-470D-826D-4CBBC8C572C1}" type="presParOf" srcId="{94659336-84E3-41C2-8751-0BFA017BA383}" destId="{8C9F3741-4FA5-4AD4-9EE6-17C3710A8508}" srcOrd="2" destOrd="0" presId="urn:microsoft.com/office/officeart/2005/8/layout/orgChart1"/>
    <dgm:cxn modelId="{12E11977-0530-4D0C-AFB0-058F1A03A98A}" type="presParOf" srcId="{E2E4E9A1-2127-4B46-8E1D-3E00AF918688}" destId="{A1611576-2BB8-4891-94A6-2E1808D984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B3B79-1EDB-4159-97C4-C683E6196EFF}">
      <dsp:nvSpPr>
        <dsp:cNvPr id="0" name=""/>
        <dsp:cNvSpPr/>
      </dsp:nvSpPr>
      <dsp:spPr>
        <a:xfrm>
          <a:off x="4217987" y="971966"/>
          <a:ext cx="203549" cy="4967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7339"/>
              </a:lnTo>
              <a:lnTo>
                <a:pt x="203549" y="4967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3F1EC-F63B-44B7-BC7D-2735CC6E46A2}">
      <dsp:nvSpPr>
        <dsp:cNvPr id="0" name=""/>
        <dsp:cNvSpPr/>
      </dsp:nvSpPr>
      <dsp:spPr>
        <a:xfrm>
          <a:off x="4014438" y="971966"/>
          <a:ext cx="203549" cy="4967339"/>
        </a:xfrm>
        <a:custGeom>
          <a:avLst/>
          <a:gdLst/>
          <a:ahLst/>
          <a:cxnLst/>
          <a:rect l="0" t="0" r="0" b="0"/>
          <a:pathLst>
            <a:path>
              <a:moveTo>
                <a:pt x="203549" y="0"/>
              </a:moveTo>
              <a:lnTo>
                <a:pt x="203549" y="4967339"/>
              </a:lnTo>
              <a:lnTo>
                <a:pt x="0" y="4967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009E4-A479-4EB9-BB50-0127F1BCD637}">
      <dsp:nvSpPr>
        <dsp:cNvPr id="0" name=""/>
        <dsp:cNvSpPr/>
      </dsp:nvSpPr>
      <dsp:spPr>
        <a:xfrm>
          <a:off x="4217987" y="971966"/>
          <a:ext cx="203549" cy="3610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0014"/>
              </a:lnTo>
              <a:lnTo>
                <a:pt x="203549" y="36100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1AA35-46FC-4DAE-9EC1-9F5785C3142F}">
      <dsp:nvSpPr>
        <dsp:cNvPr id="0" name=""/>
        <dsp:cNvSpPr/>
      </dsp:nvSpPr>
      <dsp:spPr>
        <a:xfrm>
          <a:off x="3972720" y="971966"/>
          <a:ext cx="245267" cy="3610014"/>
        </a:xfrm>
        <a:custGeom>
          <a:avLst/>
          <a:gdLst/>
          <a:ahLst/>
          <a:cxnLst/>
          <a:rect l="0" t="0" r="0" b="0"/>
          <a:pathLst>
            <a:path>
              <a:moveTo>
                <a:pt x="245267" y="0"/>
              </a:moveTo>
              <a:lnTo>
                <a:pt x="245267" y="3610014"/>
              </a:lnTo>
              <a:lnTo>
                <a:pt x="0" y="36100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7CD54-45A3-415C-A08D-A4177660FBF7}">
      <dsp:nvSpPr>
        <dsp:cNvPr id="0" name=""/>
        <dsp:cNvSpPr/>
      </dsp:nvSpPr>
      <dsp:spPr>
        <a:xfrm>
          <a:off x="4217987" y="971966"/>
          <a:ext cx="203549" cy="2252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699"/>
              </a:lnTo>
              <a:lnTo>
                <a:pt x="203549" y="2252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F5F76-78FE-4D36-ACA6-02EA831AA75B}">
      <dsp:nvSpPr>
        <dsp:cNvPr id="0" name=""/>
        <dsp:cNvSpPr/>
      </dsp:nvSpPr>
      <dsp:spPr>
        <a:xfrm>
          <a:off x="3956164" y="971966"/>
          <a:ext cx="261822" cy="2252699"/>
        </a:xfrm>
        <a:custGeom>
          <a:avLst/>
          <a:gdLst/>
          <a:ahLst/>
          <a:cxnLst/>
          <a:rect l="0" t="0" r="0" b="0"/>
          <a:pathLst>
            <a:path>
              <a:moveTo>
                <a:pt x="261822" y="0"/>
              </a:moveTo>
              <a:lnTo>
                <a:pt x="261822" y="2252699"/>
              </a:lnTo>
              <a:lnTo>
                <a:pt x="0" y="2252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20A52-DD47-4895-8149-E2B5337903A5}">
      <dsp:nvSpPr>
        <dsp:cNvPr id="0" name=""/>
        <dsp:cNvSpPr/>
      </dsp:nvSpPr>
      <dsp:spPr>
        <a:xfrm>
          <a:off x="4217987" y="971966"/>
          <a:ext cx="203549" cy="891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739"/>
              </a:lnTo>
              <a:lnTo>
                <a:pt x="203549" y="8917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00AF-8C0F-4849-97D3-5799A7844CD2}">
      <dsp:nvSpPr>
        <dsp:cNvPr id="0" name=""/>
        <dsp:cNvSpPr/>
      </dsp:nvSpPr>
      <dsp:spPr>
        <a:xfrm>
          <a:off x="3956164" y="971966"/>
          <a:ext cx="261822" cy="891739"/>
        </a:xfrm>
        <a:custGeom>
          <a:avLst/>
          <a:gdLst/>
          <a:ahLst/>
          <a:cxnLst/>
          <a:rect l="0" t="0" r="0" b="0"/>
          <a:pathLst>
            <a:path>
              <a:moveTo>
                <a:pt x="261822" y="0"/>
              </a:moveTo>
              <a:lnTo>
                <a:pt x="261822" y="891739"/>
              </a:lnTo>
              <a:lnTo>
                <a:pt x="0" y="8917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895D5-E433-417B-B1E1-4784B088F05F}">
      <dsp:nvSpPr>
        <dsp:cNvPr id="0" name=""/>
        <dsp:cNvSpPr/>
      </dsp:nvSpPr>
      <dsp:spPr>
        <a:xfrm>
          <a:off x="247622" y="2684"/>
          <a:ext cx="7940729" cy="96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/>
              <a:effectLst/>
              <a:latin typeface="Arial" charset="0"/>
            </a:rPr>
            <a:t>Виды информационно-коммуникационных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/>
              <a:effectLst/>
              <a:latin typeface="Arial" charset="0"/>
            </a:rPr>
            <a:t> образовательных технологий</a:t>
          </a:r>
        </a:p>
      </dsp:txBody>
      <dsp:txXfrm>
        <a:off x="247622" y="2684"/>
        <a:ext cx="7940729" cy="969282"/>
      </dsp:txXfrm>
    </dsp:sp>
    <dsp:sp modelId="{FBE28CA1-FDBA-4402-9418-7702942ED955}">
      <dsp:nvSpPr>
        <dsp:cNvPr id="0" name=""/>
        <dsp:cNvSpPr/>
      </dsp:nvSpPr>
      <dsp:spPr>
        <a:xfrm>
          <a:off x="789984" y="1379065"/>
          <a:ext cx="3166180" cy="96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" charset="0"/>
            </a:rPr>
            <a:t>Технология формирования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" charset="0"/>
            </a:rPr>
            <a:t> информационной культуры</a:t>
          </a:r>
        </a:p>
      </dsp:txBody>
      <dsp:txXfrm>
        <a:off x="789984" y="1379065"/>
        <a:ext cx="3166180" cy="969282"/>
      </dsp:txXfrm>
    </dsp:sp>
    <dsp:sp modelId="{330848C2-59DA-4A44-B5E0-932783CD0F0F}">
      <dsp:nvSpPr>
        <dsp:cNvPr id="0" name=""/>
        <dsp:cNvSpPr/>
      </dsp:nvSpPr>
      <dsp:spPr>
        <a:xfrm>
          <a:off x="4421536" y="1379065"/>
          <a:ext cx="3389561" cy="96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kern="1200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Технология применения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 информационно-компьютерных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средств в предметом обучении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421536" y="1379065"/>
        <a:ext cx="3389561" cy="969282"/>
      </dsp:txXfrm>
    </dsp:sp>
    <dsp:sp modelId="{0ECB4B63-25F7-4C5B-B827-68DFCE3208C9}">
      <dsp:nvSpPr>
        <dsp:cNvPr id="0" name=""/>
        <dsp:cNvSpPr/>
      </dsp:nvSpPr>
      <dsp:spPr>
        <a:xfrm>
          <a:off x="789984" y="2740025"/>
          <a:ext cx="3166180" cy="96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Технологии компьютерного урока</a:t>
          </a:r>
        </a:p>
      </dsp:txBody>
      <dsp:txXfrm>
        <a:off x="789984" y="2740025"/>
        <a:ext cx="3166180" cy="969282"/>
      </dsp:txXfrm>
    </dsp:sp>
    <dsp:sp modelId="{F77322B7-E22D-4E64-B10E-6BF78C859FF9}">
      <dsp:nvSpPr>
        <dsp:cNvPr id="0" name=""/>
        <dsp:cNvSpPr/>
      </dsp:nvSpPr>
      <dsp:spPr>
        <a:xfrm>
          <a:off x="4421536" y="2740025"/>
          <a:ext cx="3367325" cy="96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Технология  освоения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разработки средств компьютерной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поддержки процесса обучения</a:t>
          </a:r>
        </a:p>
      </dsp:txBody>
      <dsp:txXfrm>
        <a:off x="4421536" y="2740025"/>
        <a:ext cx="3367325" cy="969282"/>
      </dsp:txXfrm>
    </dsp:sp>
    <dsp:sp modelId="{AB301B7A-1D51-4EC2-8282-889EB07C7F16}">
      <dsp:nvSpPr>
        <dsp:cNvPr id="0" name=""/>
        <dsp:cNvSpPr/>
      </dsp:nvSpPr>
      <dsp:spPr>
        <a:xfrm>
          <a:off x="789984" y="4097340"/>
          <a:ext cx="3182735" cy="96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Технология  использования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 Интернета в  </a:t>
          </a:r>
          <a:r>
            <a:rPr kumimoji="0" lang="ru-RU" sz="1600" b="0" i="0" u="none" strike="noStrike" kern="1200" cap="none" normalizeH="0" baseline="0" dirty="0" err="1" smtClean="0">
              <a:ln/>
              <a:effectLst/>
              <a:latin typeface="Arial" charset="0"/>
            </a:rPr>
            <a:t>учебно</a:t>
          </a: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воспитательном  процессе</a:t>
          </a:r>
        </a:p>
      </dsp:txBody>
      <dsp:txXfrm>
        <a:off x="789984" y="4097340"/>
        <a:ext cx="3182735" cy="969282"/>
      </dsp:txXfrm>
    </dsp:sp>
    <dsp:sp modelId="{B6C4B73F-95E6-4E54-BA4E-76CF4927764A}">
      <dsp:nvSpPr>
        <dsp:cNvPr id="0" name=""/>
        <dsp:cNvSpPr/>
      </dsp:nvSpPr>
      <dsp:spPr>
        <a:xfrm>
          <a:off x="4421536" y="4097340"/>
          <a:ext cx="3389561" cy="96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Воспитание и социализация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средствами массовой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информации и коммуникации</a:t>
          </a:r>
        </a:p>
      </dsp:txBody>
      <dsp:txXfrm>
        <a:off x="4421536" y="4097340"/>
        <a:ext cx="3389561" cy="969282"/>
      </dsp:txXfrm>
    </dsp:sp>
    <dsp:sp modelId="{1A6575DB-0153-4459-A7A5-D8DF26672A06}">
      <dsp:nvSpPr>
        <dsp:cNvPr id="0" name=""/>
        <dsp:cNvSpPr/>
      </dsp:nvSpPr>
      <dsp:spPr>
        <a:xfrm>
          <a:off x="789984" y="5454665"/>
          <a:ext cx="3224453" cy="96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/>
              <a:effectLst/>
              <a:latin typeface="Arial" charset="0"/>
            </a:rPr>
            <a:t>Технология медиаобразования</a:t>
          </a:r>
          <a:endParaRPr kumimoji="0" lang="ru-RU" sz="16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789984" y="5454665"/>
        <a:ext cx="3224453" cy="969282"/>
      </dsp:txXfrm>
    </dsp:sp>
    <dsp:sp modelId="{1DB46EE8-E4D2-43A0-B1A1-7D23D80EC8AA}">
      <dsp:nvSpPr>
        <dsp:cNvPr id="0" name=""/>
        <dsp:cNvSpPr/>
      </dsp:nvSpPr>
      <dsp:spPr>
        <a:xfrm>
          <a:off x="4421536" y="5454665"/>
          <a:ext cx="3389561" cy="96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Использование средств ИКТ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в управлении школой</a:t>
          </a:r>
        </a:p>
      </dsp:txBody>
      <dsp:txXfrm>
        <a:off x="4421536" y="5454665"/>
        <a:ext cx="3389561" cy="969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D3978B-D88C-48BF-9956-16CBBD81E2FE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D1B1D8-697C-4C52-B239-84F2E641D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91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59FB3-FEA7-4DC2-ADED-10A9E81E8FEF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729C-04CD-4463-9902-F6B075BC4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8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6E472-1CC5-46F1-B29A-82BF2110F91A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5061-5AD5-4BD8-9134-D8F90DBDE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6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1143-0E0F-4917-BCF3-D537E3A41A02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E1FAF-2923-4A14-8B05-150D7A0C5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44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FD08-BDEC-493E-BB6D-FD0ADDFB5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55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88B8-1109-4E6C-8B85-E921B1732B6A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5A9A9-BC5C-4E2C-A9F4-B924251B7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352A-AF39-463A-8DD9-0DEBB9A6B42F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7C3BC-8012-4DA3-8D7F-446201BEB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5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97FE9-DB66-4ABE-A29F-130821586425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BF68-E815-4BC8-895E-B43C96D87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5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0C9D-856E-428F-ACA9-97EACFBFA1EE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3E12D-3484-4D6C-8EA5-FE6ABFABD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9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823E4-0153-4AD8-AB8E-D2372C139CC4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DD6AE-A644-4825-BE96-6E3608610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9E81D-781E-4E5D-84C8-28DD30A9A2DF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0999-8225-4A35-A478-DAB418451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13075-DDC2-4654-B109-748588F50DD6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8B44-E8C1-400C-8E8A-EB9AFB98A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EEA2-6502-4FDA-AE55-25A1B67703EE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AD5BE-7858-41A2-A165-99E6F6C24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2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B5DD30-1176-4505-A362-FAFEE9847A27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4EF52-EE06-44D2-A563-C40B7DA82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msk.ru/" TargetMode="External"/><Relationship Id="rId13" Type="http://schemas.openxmlformats.org/officeDocument/2006/relationships/hyperlink" Target="http://www.obrnadzor.gov.ru/" TargetMode="External"/><Relationship Id="rId3" Type="http://schemas.openxmlformats.org/officeDocument/2006/relationships/hyperlink" Target="http://www.mon.gov.ru/" TargetMode="External"/><Relationship Id="rId7" Type="http://schemas.openxmlformats.org/officeDocument/2006/relationships/hyperlink" Target="http://www.omskportal.ru/" TargetMode="External"/><Relationship Id="rId12" Type="http://schemas.openxmlformats.org/officeDocument/2006/relationships/hyperlink" Target="http://gosinformobr.ru/" TargetMode="External"/><Relationship Id="rId2" Type="http://schemas.openxmlformats.org/officeDocument/2006/relationships/hyperlink" Target="http://www.kremli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mskedu.ru/" TargetMode="External"/><Relationship Id="rId11" Type="http://schemas.openxmlformats.org/officeDocument/2006/relationships/hyperlink" Target="http://www.edu.ru/db/cgi-bin/portal/vuzp/vuz_sch.php" TargetMode="External"/><Relationship Id="rId5" Type="http://schemas.openxmlformats.org/officeDocument/2006/relationships/hyperlink" Target="http://www.fepo.ru/" TargetMode="External"/><Relationship Id="rId10" Type="http://schemas.openxmlformats.org/officeDocument/2006/relationships/hyperlink" Target="http://omskedu.ru/pnpo/" TargetMode="External"/><Relationship Id="rId4" Type="http://schemas.openxmlformats.org/officeDocument/2006/relationships/hyperlink" Target="http://www.edu.ru/db/portal/spe/index.htm" TargetMode="External"/><Relationship Id="rId9" Type="http://schemas.openxmlformats.org/officeDocument/2006/relationships/hyperlink" Target="http://www.omsk.edu.ru/" TargetMode="External"/><Relationship Id="rId14" Type="http://schemas.openxmlformats.org/officeDocument/2006/relationships/hyperlink" Target="http://www.nica.ru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do.edu.ru/ffec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chool-collection.informika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indow.edu.ru/windo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cior.edu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elibra.ru/" TargetMode="External"/><Relationship Id="rId13" Type="http://schemas.openxmlformats.org/officeDocument/2006/relationships/hyperlink" Target="http://www.gnpbu.ru/" TargetMode="External"/><Relationship Id="rId3" Type="http://schemas.openxmlformats.org/officeDocument/2006/relationships/hyperlink" Target="http://knigainfo.ru/" TargetMode="External"/><Relationship Id="rId7" Type="http://schemas.openxmlformats.org/officeDocument/2006/relationships/hyperlink" Target="http://www.elbib.ru/" TargetMode="External"/><Relationship Id="rId12" Type="http://schemas.openxmlformats.org/officeDocument/2006/relationships/hyperlink" Target="http://www.gnpbu/" TargetMode="External"/><Relationship Id="rId2" Type="http://schemas.openxmlformats.org/officeDocument/2006/relationships/hyperlink" Target="http://www.rs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sl.ru/index.php?f=101" TargetMode="External"/><Relationship Id="rId11" Type="http://schemas.openxmlformats.org/officeDocument/2006/relationships/hyperlink" Target="http://www.shpl.ru/" TargetMode="External"/><Relationship Id="rId5" Type="http://schemas.openxmlformats.org/officeDocument/2006/relationships/hyperlink" Target="http://omcls.omskreg.ru/" TargetMode="External"/><Relationship Id="rId10" Type="http://schemas.openxmlformats.org/officeDocument/2006/relationships/hyperlink" Target="http://www.plib.ru/" TargetMode="External"/><Relationship Id="rId4" Type="http://schemas.openxmlformats.org/officeDocument/2006/relationships/hyperlink" Target="http://www.arbicon.ru/" TargetMode="External"/><Relationship Id="rId9" Type="http://schemas.openxmlformats.org/officeDocument/2006/relationships/hyperlink" Target="http://www.pedlib.r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lex.ru/lit.html" TargetMode="External"/><Relationship Id="rId7" Type="http://schemas.openxmlformats.org/officeDocument/2006/relationships/hyperlink" Target="http://www.gnpbu.ru/" TargetMode="External"/><Relationship Id="rId2" Type="http://schemas.openxmlformats.org/officeDocument/2006/relationships/hyperlink" Target="http://lib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npbu/" TargetMode="External"/><Relationship Id="rId5" Type="http://schemas.openxmlformats.org/officeDocument/2006/relationships/hyperlink" Target="http://www.shpl.ru/" TargetMode="External"/><Relationship Id="rId4" Type="http://schemas.openxmlformats.org/officeDocument/2006/relationships/hyperlink" Target="http://www.plib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w.edu.ru/" TargetMode="External"/><Relationship Id="rId13" Type="http://schemas.openxmlformats.org/officeDocument/2006/relationships/hyperlink" Target="http://www.international.edu.ru/" TargetMode="External"/><Relationship Id="rId3" Type="http://schemas.openxmlformats.org/officeDocument/2006/relationships/hyperlink" Target="http://www.school.edu.ru/" TargetMode="External"/><Relationship Id="rId7" Type="http://schemas.openxmlformats.org/officeDocument/2006/relationships/hyperlink" Target="http://www.ecsocman.edu.ru/" TargetMode="External"/><Relationship Id="rId12" Type="http://schemas.openxmlformats.org/officeDocument/2006/relationships/hyperlink" Target="http://www.sng.edu.ru/" TargetMode="External"/><Relationship Id="rId2" Type="http://schemas.openxmlformats.org/officeDocument/2006/relationships/hyperlink" Target="http://www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.edu.ru/" TargetMode="External"/><Relationship Id="rId11" Type="http://schemas.openxmlformats.org/officeDocument/2006/relationships/hyperlink" Target="http://www.ict.edu.ru/" TargetMode="External"/><Relationship Id="rId5" Type="http://schemas.openxmlformats.org/officeDocument/2006/relationships/hyperlink" Target="http://www.ege.edu.ru/" TargetMode="External"/><Relationship Id="rId15" Type="http://schemas.openxmlformats.org/officeDocument/2006/relationships/hyperlink" Target="http://www.comparative.edu.ru:9080/PortalWeb" TargetMode="External"/><Relationship Id="rId10" Type="http://schemas.openxmlformats.org/officeDocument/2006/relationships/hyperlink" Target="http://www.techno.edu.ru/" TargetMode="External"/><Relationship Id="rId4" Type="http://schemas.openxmlformats.org/officeDocument/2006/relationships/hyperlink" Target="http://www.vidod.edu.ru/" TargetMode="External"/><Relationship Id="rId9" Type="http://schemas.openxmlformats.org/officeDocument/2006/relationships/hyperlink" Target="http://www.humanities.edu.ru/" TargetMode="External"/><Relationship Id="rId14" Type="http://schemas.openxmlformats.org/officeDocument/2006/relationships/hyperlink" Target="http://www.valeo.edu.ru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Преподаватель: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Глотова Елена Вячеславовна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14375" y="1214438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Информационные и коммуникационные технологии в предметной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D0F9DE8B-AF7B-4F3F-8990-EFBAAD3AA5EC}" type="slidenum">
              <a:rPr lang="ru-RU"/>
              <a:pPr algn="ctr">
                <a:defRPr/>
              </a:pPr>
              <a:t>10</a:t>
            </a:fld>
            <a:endParaRPr lang="ru-RU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000125"/>
            <a:ext cx="8229600" cy="504825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66"/>
                </a:solidFill>
              </a:rPr>
              <a:t>Вариативность использования средств ИКТ </a:t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в предметном обучении</a:t>
            </a:r>
            <a:r>
              <a:rPr lang="ru-RU" sz="2400" dirty="0" smtClean="0"/>
              <a:t>: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71625"/>
            <a:ext cx="8715375" cy="5286375"/>
          </a:xfrm>
        </p:spPr>
        <p:txBody>
          <a:bodyPr/>
          <a:lstStyle/>
          <a:p>
            <a:pPr marL="358775" indent="-358775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1700" smtClean="0">
                <a:latin typeface="Arial" charset="0"/>
                <a:cs typeface="Arial" charset="0"/>
              </a:rPr>
              <a:t>Полная замена деятельности учителя компьютерным средством, электронным учебным пособием по предмету (состоит в  изменении построения учебного предмета при помощи компьютерных программ)</a:t>
            </a:r>
          </a:p>
          <a:p>
            <a:pPr marL="358775" indent="-358775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altLang="ru-RU" sz="1000" smtClean="0">
              <a:latin typeface="Arial" charset="0"/>
              <a:cs typeface="Arial" charset="0"/>
            </a:endParaRPr>
          </a:p>
          <a:p>
            <a:pPr marL="358775" indent="-358775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1700" smtClean="0">
                <a:latin typeface="Arial" charset="0"/>
                <a:cs typeface="Arial" charset="0"/>
              </a:rPr>
              <a:t>Частичная замена деятельности учителя компьютерными обучающими программами (по отдельным темам, вопросам предмета) состоит в использовании учителем своего сценария изучения учебного материала с применением фрагментов компьютерных программ. При этом учитель остается центральной фигурой учебного процесса (т.е. отбирает учебные задачи, контролирует, определяет характер и меру помощи уч-ся)</a:t>
            </a:r>
          </a:p>
          <a:p>
            <a:pPr marL="358775" indent="-358775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altLang="ru-RU" sz="1000" smtClean="0">
              <a:latin typeface="Arial" charset="0"/>
              <a:cs typeface="Arial" charset="0"/>
            </a:endParaRPr>
          </a:p>
          <a:p>
            <a:pPr marL="358775" indent="-358775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1700" smtClean="0">
                <a:latin typeface="Arial" charset="0"/>
                <a:cs typeface="Arial" charset="0"/>
              </a:rPr>
              <a:t>Фрагментарное, выборочное использование дополнительного материала (аудио-видеонаглядности из электронных энциклопедий, музеев и др.)</a:t>
            </a:r>
          </a:p>
          <a:p>
            <a:pPr marL="358775" indent="-358775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altLang="ru-RU" sz="1000" smtClean="0">
              <a:latin typeface="Arial" charset="0"/>
              <a:cs typeface="Arial" charset="0"/>
            </a:endParaRPr>
          </a:p>
          <a:p>
            <a:pPr marL="358775" indent="-358775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1700" smtClean="0">
                <a:latin typeface="Arial" charset="0"/>
                <a:cs typeface="Arial" charset="0"/>
              </a:rPr>
              <a:t>Использование тренинговых программ для закрепление материала</a:t>
            </a:r>
          </a:p>
          <a:p>
            <a:pPr marL="358775" indent="-358775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altLang="ru-RU" sz="1000" smtClean="0">
              <a:latin typeface="Arial" charset="0"/>
              <a:cs typeface="Arial" charset="0"/>
            </a:endParaRPr>
          </a:p>
          <a:p>
            <a:pPr marL="358775" indent="-358775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1700" smtClean="0">
                <a:latin typeface="Arial" charset="0"/>
                <a:cs typeface="Arial" charset="0"/>
              </a:rPr>
              <a:t>Использование диагностических и контролирующих материалов</a:t>
            </a:r>
          </a:p>
          <a:p>
            <a:pPr marL="358775" indent="-358775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altLang="ru-RU" sz="1000" smtClean="0">
              <a:latin typeface="Arial" charset="0"/>
              <a:cs typeface="Arial" charset="0"/>
            </a:endParaRPr>
          </a:p>
          <a:p>
            <a:pPr marL="358775" indent="-358775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1700" smtClean="0">
                <a:latin typeface="Arial" charset="0"/>
                <a:cs typeface="Arial" charset="0"/>
              </a:rPr>
              <a:t>Выполнение домашних заданий учениками с последующей демонстрацией их на уроках</a:t>
            </a:r>
          </a:p>
          <a:p>
            <a:pPr marL="358775" indent="-358775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altLang="ru-RU" sz="1000" smtClean="0">
              <a:latin typeface="Arial" charset="0"/>
              <a:cs typeface="Arial" charset="0"/>
            </a:endParaRPr>
          </a:p>
          <a:p>
            <a:pPr marL="358775" indent="-358775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1700" smtClean="0">
                <a:latin typeface="Arial" charset="0"/>
                <a:cs typeface="Arial" charset="0"/>
              </a:rPr>
              <a:t>Использование программ имитирующих опыты, лабораторные работы</a:t>
            </a:r>
          </a:p>
          <a:p>
            <a:pPr marL="358775" indent="-358775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altLang="ru-RU" sz="900" smtClean="0">
              <a:latin typeface="Arial" charset="0"/>
              <a:cs typeface="Arial" charset="0"/>
            </a:endParaRPr>
          </a:p>
          <a:p>
            <a:pPr marL="358775" indent="-358775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1700" smtClean="0">
                <a:latin typeface="Arial" charset="0"/>
                <a:cs typeface="Arial" charset="0"/>
              </a:rPr>
              <a:t>Использование игровых и занимательных программ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0063" y="-71438"/>
            <a:ext cx="8496300" cy="113665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Технология применения средств ИКТ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в предметном обучении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C4459294-40E2-46E0-8A59-35E94B5EE5F1}" type="slidenum">
              <a:rPr lang="ru-RU"/>
              <a:pPr algn="ctr">
                <a:defRPr/>
              </a:pPr>
              <a:t>11</a:t>
            </a:fld>
            <a:endParaRPr lang="ru-RU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57188"/>
            <a:ext cx="8229600" cy="7921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Технология компьютерного урока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214438"/>
            <a:ext cx="8229600" cy="459898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smtClean="0"/>
              <a:t>   </a:t>
            </a:r>
            <a:r>
              <a:rPr lang="ru-RU" altLang="ru-RU" sz="2000" b="1" smtClean="0">
                <a:solidFill>
                  <a:srgbClr val="000066"/>
                </a:solidFill>
              </a:rPr>
              <a:t>Компьютерным уроком</a:t>
            </a:r>
            <a:r>
              <a:rPr lang="ru-RU" altLang="ru-RU" sz="2000" smtClean="0"/>
              <a:t> называют любой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урок с применением компьютера как обучающего средства.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smtClean="0"/>
              <a:t>Концептуальные положения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Учитель перестает быть для ученика единственным источником информации, носителем истины и становится партнером.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Диалоговый характер обучения: компьютерное обучение – это общение ребенка с компьютером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Принцип адаптивности: приспособление компьютера к индивидуальным особенностям ребенка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Многообразие взаимодействия: субъект-объект, субъект-субъект, объект-субъект.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Компьютер – это средство, помощник педагогу, а не его замена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Управляемость, т.е. возможна коррекция учителем процесса обучения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4DB15230-E2EF-4E0F-B344-49FBE70C2AEB}" type="slidenum">
              <a:rPr lang="ru-RU"/>
              <a:pPr algn="ctr">
                <a:defRPr/>
              </a:pPr>
              <a:t>12</a:t>
            </a:fld>
            <a:endParaRPr lang="ru-RU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8280400" cy="307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66"/>
                </a:solidFill>
              </a:rPr>
              <a:t>ПРОЕКТИРОВАНИЕ КОМПЬЮТЕРНОГО УРОКА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49688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i="1" u="sng" smtClean="0"/>
              <a:t>Для плана конкретного компьютерного урока:</a:t>
            </a:r>
          </a:p>
          <a:p>
            <a:pPr marL="609600" indent="-609600">
              <a:lnSpc>
                <a:spcPct val="35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Verdana" pitchFamily="34" charset="0"/>
              </a:rPr>
              <a:t>                                        </a:t>
            </a:r>
            <a:r>
              <a:rPr lang="en-US" altLang="ru-RU" sz="1200" b="1" i="1" smtClean="0">
                <a:latin typeface="Verdana" pitchFamily="34" charset="0"/>
              </a:rPr>
              <a:t>/</a:t>
            </a:r>
            <a:endParaRPr lang="ru-RU" altLang="ru-RU" sz="1200" b="1" i="1" smtClean="0"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smtClean="0"/>
              <a:t>Составляется </a:t>
            </a:r>
            <a:r>
              <a:rPr lang="ru-RU" altLang="ru-RU" sz="2000" i="1" smtClean="0"/>
              <a:t>временная структура урока</a:t>
            </a:r>
            <a:r>
              <a:rPr lang="ru-RU" altLang="ru-RU" sz="2000" b="1" i="1" smtClean="0"/>
              <a:t>,</a:t>
            </a:r>
            <a:r>
              <a:rPr lang="ru-RU" altLang="ru-RU" sz="2000" smtClean="0"/>
              <a:t> в соответствии с главной целью намечаются задачи и необходимые этапы для их достижения.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smtClean="0"/>
              <a:t>Отбираются наиболее </a:t>
            </a:r>
            <a:r>
              <a:rPr lang="ru-RU" altLang="ru-RU" sz="2000" i="1" smtClean="0"/>
              <a:t>эффективные компьютерные средства</a:t>
            </a:r>
            <a:r>
              <a:rPr lang="ru-RU" altLang="ru-RU" sz="2000" smtClean="0"/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smtClean="0"/>
              <a:t>Рассматривается </a:t>
            </a:r>
            <a:r>
              <a:rPr lang="ru-RU" altLang="ru-RU" sz="2000" i="1" smtClean="0"/>
              <a:t>целесообразность</a:t>
            </a:r>
            <a:r>
              <a:rPr lang="ru-RU" altLang="ru-RU" sz="2000" smtClean="0"/>
              <a:t> их применения в с равнении с традиционными средствами.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smtClean="0"/>
              <a:t>Отобранные материалы </a:t>
            </a:r>
            <a:r>
              <a:rPr lang="ru-RU" altLang="ru-RU" sz="2000" i="1" smtClean="0"/>
              <a:t>оцениваются во времени</a:t>
            </a:r>
            <a:r>
              <a:rPr lang="ru-RU" altLang="ru-RU" sz="2000" smtClean="0"/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smtClean="0"/>
              <a:t>Составляется </a:t>
            </a:r>
            <a:r>
              <a:rPr lang="ru-RU" altLang="ru-RU" sz="2000" i="1" smtClean="0"/>
              <a:t>поминутный план</a:t>
            </a:r>
            <a:r>
              <a:rPr lang="ru-RU" altLang="ru-RU" sz="2000" smtClean="0"/>
              <a:t> урока.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smtClean="0"/>
              <a:t>Отбирается </a:t>
            </a:r>
            <a:r>
              <a:rPr lang="ru-RU" altLang="ru-RU" sz="2000" i="1" smtClean="0"/>
              <a:t>дополнительный материал</a:t>
            </a:r>
            <a:r>
              <a:rPr lang="ru-RU" altLang="ru-RU" sz="2000" smtClean="0"/>
              <a:t> в библиотеке или в Интернете.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smtClean="0"/>
              <a:t>Из отобранных материалов подготавливается </a:t>
            </a:r>
            <a:r>
              <a:rPr lang="ru-RU" altLang="ru-RU" sz="2000" i="1" smtClean="0"/>
              <a:t>презентация</a:t>
            </a:r>
            <a:r>
              <a:rPr lang="ru-RU" altLang="ru-RU" sz="2000" smtClean="0"/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smtClean="0"/>
              <a:t>Планируя достижения определенных целей, предусматривается поэтапная и результирующая </a:t>
            </a:r>
            <a:r>
              <a:rPr lang="ru-RU" altLang="ru-RU" sz="2000" i="1" smtClean="0"/>
              <a:t>диагностика</a:t>
            </a:r>
            <a:r>
              <a:rPr lang="ru-RU" altLang="ru-RU" sz="2000" smtClean="0"/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smtClean="0"/>
              <a:t>Обучающие программы комплектуются отдельно.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i="1" smtClean="0"/>
              <a:t>Здоровьесберегающие </a:t>
            </a:r>
            <a:r>
              <a:rPr lang="ru-RU" altLang="ru-RU" sz="2000" smtClean="0"/>
              <a:t>технологии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214438" y="404813"/>
            <a:ext cx="714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Технология компьютерного урока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DA15BE1E-3619-4A28-80D0-D7467497C21E}" type="slidenum">
              <a:rPr lang="ru-RU"/>
              <a:pPr algn="ctr">
                <a:defRPr/>
              </a:pPr>
              <a:t>13</a:t>
            </a:fld>
            <a:endParaRPr lang="ru-RU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Технология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подготовки учителя-предметника к компьютерным занятиям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116888" cy="3643313"/>
          </a:xfrm>
        </p:spPr>
        <p:txBody>
          <a:bodyPr/>
          <a:lstStyle/>
          <a:p>
            <a:pPr marL="174625" indent="-174625" algn="ctr">
              <a:buFont typeface="Wingdings" pitchFamily="2" charset="2"/>
              <a:buNone/>
            </a:pPr>
            <a:r>
              <a:rPr lang="ru-RU" altLang="ru-RU" smtClean="0"/>
              <a:t>   </a:t>
            </a:r>
            <a:r>
              <a:rPr lang="ru-RU" altLang="ru-RU" sz="2400" b="1" smtClean="0">
                <a:solidFill>
                  <a:srgbClr val="000066"/>
                </a:solidFill>
              </a:rPr>
              <a:t>При подготовке к компьютерным занятиям </a:t>
            </a:r>
          </a:p>
          <a:p>
            <a:pPr marL="174625" indent="-174625" algn="ctr">
              <a:buFont typeface="Wingdings" pitchFamily="2" charset="2"/>
              <a:buNone/>
            </a:pPr>
            <a:r>
              <a:rPr lang="ru-RU" altLang="ru-RU" sz="2400" b="1" smtClean="0">
                <a:solidFill>
                  <a:srgbClr val="000066"/>
                </a:solidFill>
              </a:rPr>
              <a:t>учитель имеет дело со следующими задачами:</a:t>
            </a:r>
          </a:p>
          <a:p>
            <a:pPr marL="174625" indent="-174625" algn="ctr">
              <a:buFont typeface="Wingdings" pitchFamily="2" charset="2"/>
              <a:buNone/>
            </a:pPr>
            <a:endParaRPr lang="ru-RU" altLang="ru-RU" sz="600" smtClean="0">
              <a:solidFill>
                <a:srgbClr val="000066"/>
              </a:solidFill>
            </a:endParaRPr>
          </a:p>
          <a:p>
            <a:pPr marL="174625" indent="-174625">
              <a:buFont typeface="Wingdings" pitchFamily="2" charset="2"/>
              <a:buAutoNum type="arabicPeriod"/>
            </a:pPr>
            <a:r>
              <a:rPr lang="ru-RU" altLang="ru-RU" sz="2400" smtClean="0"/>
              <a:t>Просмотр и экспертная педагогическая оценка всех имеющихся информационных ресурсов и данных программного продукта.</a:t>
            </a:r>
          </a:p>
          <a:p>
            <a:pPr marL="174625" indent="-174625">
              <a:buFont typeface="Wingdings" pitchFamily="2" charset="2"/>
              <a:buAutoNum type="arabicPeriod"/>
            </a:pPr>
            <a:r>
              <a:rPr lang="ru-RU" altLang="ru-RU" sz="2400" smtClean="0"/>
              <a:t>Составление выборки из программного продукта.</a:t>
            </a:r>
          </a:p>
          <a:p>
            <a:pPr marL="174625" indent="-174625">
              <a:buFont typeface="Wingdings" pitchFamily="2" charset="2"/>
              <a:buAutoNum type="arabicPeriod"/>
            </a:pPr>
            <a:r>
              <a:rPr lang="ru-RU" altLang="ru-RU" sz="2400" smtClean="0"/>
              <a:t>Создание авторской обучающей программы.</a:t>
            </a:r>
          </a:p>
          <a:p>
            <a:pPr marL="174625" indent="-174625">
              <a:buFont typeface="Wingdings" pitchFamily="2" charset="2"/>
              <a:buNone/>
            </a:pPr>
            <a:endParaRPr lang="ru-RU" altLang="ru-RU" sz="240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50" y="4643438"/>
            <a:ext cx="8858250" cy="157162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Подготовка учителя-предметника к проведению занятий в компьютерном классе определяется уровнем </a:t>
            </a:r>
            <a:r>
              <a:rPr lang="ru-RU" sz="4000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сформированности</a:t>
            </a:r>
            <a:r>
              <a:rPr lang="ru-RU" sz="40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4000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ИКТ-компетенций</a:t>
            </a:r>
            <a:endParaRPr lang="ru-RU" sz="400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1563" y="4714875"/>
            <a:ext cx="7000875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EE53CF12-3A60-465A-BCD0-04A9CBA0238F}" type="slidenum">
              <a:rPr lang="ru-RU"/>
              <a:pPr algn="ctr">
                <a:defRPr/>
              </a:pPr>
              <a:t>14</a:t>
            </a:fld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714625"/>
            <a:ext cx="8218487" cy="33718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altLang="ru-RU" sz="2000" smtClean="0"/>
              <a:t>Наличие общих представлений о дидактических возможностях ИКТ.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 smtClean="0"/>
              <a:t>Наличие представлений о едином информационном пространстве образовательного учреждения, назначении и функционировании ПК, устройствах ввода-вывода информации, компьютерных сетях и возможностях их использования в образовательном процессе.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 smtClean="0"/>
              <a:t>Наличие представлений об электронных образовательных ресурсах и тенденциях рынка электронных изданий в секторе общего образования, ориентированных на предметно-профессиональную деятельность, цифровых образовательных ресурсах, выполненных в ходе реализации Федеральных целевых программ.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 smtClean="0"/>
              <a:t>Владение основами методики внедрения цифровых образовательных ресурсов в учебно-воспитательный процесс.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785813" y="1857375"/>
            <a:ext cx="7775575" cy="7207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Перечень компетенций учителя-предметника 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в сфере ИКТ:</a:t>
            </a:r>
            <a:endParaRPr lang="ru-RU" sz="2800" b="1" i="1" dirty="0" smtClean="0">
              <a:solidFill>
                <a:srgbClr val="000066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85750" y="214313"/>
            <a:ext cx="8715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Технология подготовки учителя-предметника к компьютерным занятиям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23A97738-8A5B-40C7-98C1-8E2B28973D3E}" type="slidenum">
              <a:rPr lang="ru-RU"/>
              <a:pPr algn="ctr">
                <a:defRPr/>
              </a:pPr>
              <a:t>15</a:t>
            </a:fld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428750"/>
            <a:ext cx="8291512" cy="4786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900" smtClean="0"/>
              <a:t>Владение приёмами организации личного информационного пространства, интерфейсом операционной системы, приёмами выполнения файловых операций, организации информационно-образовательной среды как файловой системы, основными приёмами ввода-вывода информации, включая установку и удаление приложений и электронных образовательных ресурсов.</a:t>
            </a:r>
          </a:p>
          <a:p>
            <a:pPr>
              <a:lnSpc>
                <a:spcPct val="80000"/>
              </a:lnSpc>
            </a:pPr>
            <a:r>
              <a:rPr lang="ru-RU" altLang="ru-RU" sz="1900" smtClean="0"/>
              <a:t>Владение приемами подготовки дидактических материалов и рабочих документов в соответствии с предметной областью средствами офисных технологий (раздаточных материалов, презентаций и др.):</a:t>
            </a:r>
            <a:endParaRPr lang="ru-RU" altLang="ru-RU" sz="1900" i="1" smtClean="0"/>
          </a:p>
          <a:p>
            <a:pPr lvl="1">
              <a:lnSpc>
                <a:spcPct val="80000"/>
              </a:lnSpc>
            </a:pPr>
            <a:r>
              <a:rPr lang="ru-RU" altLang="ru-RU" sz="1900" i="1" smtClean="0"/>
              <a:t>вводом текста с клавиатуры и приёмами его форматирования;</a:t>
            </a:r>
          </a:p>
          <a:p>
            <a:pPr lvl="1">
              <a:lnSpc>
                <a:spcPct val="80000"/>
              </a:lnSpc>
            </a:pPr>
            <a:r>
              <a:rPr lang="ru-RU" altLang="ru-RU" sz="1900" i="1" smtClean="0"/>
              <a:t>подготовкой раздаточных материалов, содержащих графические элементы, типовыми приёмами работы с инструментами векторной графики;</a:t>
            </a:r>
          </a:p>
          <a:p>
            <a:pPr lvl="1">
              <a:lnSpc>
                <a:spcPct val="80000"/>
              </a:lnSpc>
            </a:pPr>
            <a:r>
              <a:rPr lang="ru-RU" altLang="ru-RU" sz="1900" i="1" smtClean="0"/>
              <a:t>приёмами работы с табличными данными (составлением списков, информационных карт, простыми расчётами);</a:t>
            </a:r>
          </a:p>
          <a:p>
            <a:pPr lvl="1">
              <a:lnSpc>
                <a:spcPct val="80000"/>
              </a:lnSpc>
            </a:pPr>
            <a:r>
              <a:rPr lang="ru-RU" altLang="ru-RU" sz="1900" i="1" smtClean="0"/>
              <a:t>приёмами построения графиков и диаграмм;</a:t>
            </a:r>
          </a:p>
          <a:p>
            <a:pPr lvl="1">
              <a:lnSpc>
                <a:spcPct val="80000"/>
              </a:lnSpc>
            </a:pPr>
            <a:r>
              <a:rPr lang="ru-RU" altLang="ru-RU" sz="1900" i="1" smtClean="0"/>
              <a:t>методикой создания педагогически эффективных презентаций (к уроку, выступлению на педсовете, докладу и т.п.);</a:t>
            </a:r>
            <a:endParaRPr lang="ru-RU" altLang="ru-RU" sz="190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57188" y="500063"/>
            <a:ext cx="7775575" cy="720725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Перечень компетенций учителя-предметника </a:t>
            </a:r>
            <a:b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в сфере ИКТ:</a:t>
            </a:r>
            <a:endParaRPr lang="ru-RU" sz="2800" b="1" i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FFE10F2A-26BC-476D-9B20-D42A6F9757B4}" type="slidenum">
              <a:rPr lang="ru-RU"/>
              <a:pPr algn="ctr">
                <a:defRPr/>
              </a:pPr>
              <a:t>16</a:t>
            </a:fld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4814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smtClean="0"/>
              <a:t>Владение простейшими приёмами подготовки графических иллюстраций для наглядных и дидактических материалов, используемых в образовательной деятельности на основе растровой графики:</a:t>
            </a:r>
            <a:endParaRPr lang="ru-RU" altLang="ru-RU" sz="2000" i="1" smtClean="0"/>
          </a:p>
          <a:p>
            <a:pPr lvl="1">
              <a:lnSpc>
                <a:spcPct val="80000"/>
              </a:lnSpc>
            </a:pPr>
            <a:r>
              <a:rPr lang="ru-RU" altLang="ru-RU" sz="2000" i="1" smtClean="0"/>
              <a:t>приёмами коррекции и оптимизации растровых изображений для последующего использования в презентациях и Web-страницах;</a:t>
            </a:r>
          </a:p>
          <a:p>
            <a:pPr lvl="1">
              <a:lnSpc>
                <a:spcPct val="80000"/>
              </a:lnSpc>
            </a:pPr>
            <a:r>
              <a:rPr lang="ru-RU" altLang="ru-RU" sz="2000" i="1" smtClean="0"/>
              <a:t>приёмами вывода изображений на печать, записи на CD.</a:t>
            </a:r>
            <a:endParaRPr lang="ru-RU" altLang="ru-RU" sz="2000" smtClean="0"/>
          </a:p>
          <a:p>
            <a:pPr>
              <a:lnSpc>
                <a:spcPct val="80000"/>
              </a:lnSpc>
            </a:pPr>
            <a:r>
              <a:rPr lang="ru-RU" altLang="ru-RU" sz="2000" smtClean="0"/>
              <a:t>Владение базовыми сервисами и технологиями Интернета в контексте их использования в образовательной деятельности:</a:t>
            </a:r>
            <a:endParaRPr lang="ru-RU" altLang="ru-RU" sz="2000" i="1" smtClean="0"/>
          </a:p>
          <a:p>
            <a:pPr lvl="1">
              <a:lnSpc>
                <a:spcPct val="80000"/>
              </a:lnSpc>
            </a:pPr>
            <a:r>
              <a:rPr lang="ru-RU" altLang="ru-RU" sz="2000" i="1" smtClean="0"/>
              <a:t>приёмами навигации и поиска образовательной информации в WWW, её получения и сохранения в целях последующего использования в педагогическом процессе;</a:t>
            </a:r>
          </a:p>
          <a:p>
            <a:pPr lvl="1">
              <a:lnSpc>
                <a:spcPct val="80000"/>
              </a:lnSpc>
            </a:pPr>
            <a:r>
              <a:rPr lang="ru-RU" altLang="ru-RU" sz="2000" i="1" smtClean="0"/>
              <a:t>приёмами работы с электронной почтой и телеконференциями;</a:t>
            </a:r>
          </a:p>
          <a:p>
            <a:pPr lvl="1">
              <a:lnSpc>
                <a:spcPct val="80000"/>
              </a:lnSpc>
            </a:pPr>
            <a:r>
              <a:rPr lang="ru-RU" altLang="ru-RU" sz="2000" i="1" smtClean="0"/>
              <a:t>приёмами работы с файловыми архивами;</a:t>
            </a:r>
          </a:p>
          <a:p>
            <a:pPr lvl="1">
              <a:lnSpc>
                <a:spcPct val="80000"/>
              </a:lnSpc>
            </a:pPr>
            <a:r>
              <a:rPr lang="ru-RU" altLang="ru-RU" sz="2000" i="1" smtClean="0"/>
              <a:t>приёмами работы с ICQ и другими коммуникационными технологиями.</a:t>
            </a:r>
            <a:endParaRPr lang="ru-RU" altLang="ru-RU" sz="200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71500" y="357188"/>
            <a:ext cx="7775575" cy="720725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Перечень компетенций учителя-предметника </a:t>
            </a:r>
            <a:b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в сфере ИКТ:</a:t>
            </a:r>
            <a:endParaRPr lang="ru-RU" sz="2800" b="1" i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7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8D151973-05CB-400F-BD70-FA14A3F6F3BB}" type="slidenum">
              <a:rPr lang="ru-RU"/>
              <a:pPr algn="ctr">
                <a:defRPr/>
              </a:pPr>
              <a:t>17</a:t>
            </a:fld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smtClean="0"/>
              <a:t>Наличие представлений о технологиях и ресурсах дистанционной поддержки образовательного процесса и возможностях их включения в педагогическую деятельность.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Владение технологическими основами создания сайта поддержки учебной деятельности:</a:t>
            </a:r>
            <a:endParaRPr lang="ru-RU" altLang="ru-RU" sz="2000" i="1" smtClean="0"/>
          </a:p>
          <a:p>
            <a:pPr lvl="1">
              <a:lnSpc>
                <a:spcPct val="80000"/>
              </a:lnSpc>
            </a:pPr>
            <a:r>
              <a:rPr lang="ru-RU" altLang="ru-RU" sz="2000" i="1" smtClean="0"/>
              <a:t>наличием представлений о назначении, структуре, инструментах навигации и дизайне сайта поддержки учебной деятельности;</a:t>
            </a:r>
          </a:p>
          <a:p>
            <a:pPr lvl="1">
              <a:lnSpc>
                <a:spcPct val="80000"/>
              </a:lnSpc>
            </a:pPr>
            <a:r>
              <a:rPr lang="ru-RU" altLang="ru-RU" sz="2000" i="1" smtClean="0"/>
              <a:t>наличие представлений о структуре web-страницы;</a:t>
            </a:r>
          </a:p>
          <a:p>
            <a:pPr lvl="1">
              <a:lnSpc>
                <a:spcPct val="80000"/>
              </a:lnSpc>
            </a:pPr>
            <a:r>
              <a:rPr lang="ru-RU" altLang="ru-RU" sz="2000" i="1" smtClean="0"/>
              <a:t>владение простейшими приёмами сайтостроения, обеспечивающими возможность представления образовательной информации в форме сайта – файловой системы; </a:t>
            </a:r>
          </a:p>
          <a:p>
            <a:pPr lvl="1">
              <a:lnSpc>
                <a:spcPct val="80000"/>
              </a:lnSpc>
            </a:pPr>
            <a:r>
              <a:rPr lang="ru-RU" altLang="ru-RU" sz="2000" i="1" smtClean="0"/>
              <a:t>владение приёмами публикации сайта поддержки учебной деятельности в Интранет и Интернет.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>
              <a:lnSpc>
                <a:spcPct val="80000"/>
              </a:lnSpc>
            </a:pPr>
            <a:endParaRPr lang="ru-RU" altLang="ru-RU" sz="2000" smtClean="0"/>
          </a:p>
          <a:p>
            <a:pPr>
              <a:lnSpc>
                <a:spcPct val="80000"/>
              </a:lnSpc>
            </a:pPr>
            <a:endParaRPr lang="ru-RU" altLang="ru-RU" sz="140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96925" y="428625"/>
            <a:ext cx="7775575" cy="720725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Перечень компетенций учителя-предметника </a:t>
            </a:r>
            <a:b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в сфере ИКТ:</a:t>
            </a:r>
            <a:endParaRPr lang="ru-RU" sz="2800" b="1" i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D17B7E36-1DD0-4E4A-BBD2-A7FC910ECED6}" type="slidenum">
              <a:rPr lang="ru-RU"/>
              <a:pPr algn="ctr">
                <a:defRPr/>
              </a:pPr>
              <a:t>18</a:t>
            </a:fld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3794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Технология использования Интернета в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учебно-воспитательном процессе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43000"/>
            <a:ext cx="8229600" cy="4814888"/>
          </a:xfrm>
        </p:spPr>
        <p:txBody>
          <a:bodyPr/>
          <a:lstStyle/>
          <a:p>
            <a:pPr marL="6350" indent="20638">
              <a:lnSpc>
                <a:spcPct val="80000"/>
              </a:lnSpc>
              <a:buFont typeface="Arial" charset="0"/>
              <a:buNone/>
              <a:tabLst>
                <a:tab pos="0" algn="l"/>
              </a:tabLst>
            </a:pPr>
            <a:r>
              <a:rPr lang="ru-RU" altLang="ru-RU" sz="1600" smtClean="0"/>
              <a:t>Основные тенденции приложения Интернета к нуждам образования и использования его учащимися:</a:t>
            </a:r>
          </a:p>
          <a:p>
            <a:pPr marL="6350" indent="20638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ru-RU" altLang="ru-RU" sz="1600" u="sng" smtClean="0"/>
              <a:t>Использование информационного содержания Сети</a:t>
            </a:r>
            <a:r>
              <a:rPr lang="ru-RU" altLang="ru-RU" sz="1600" smtClean="0"/>
              <a:t>:</a:t>
            </a:r>
          </a:p>
          <a:p>
            <a:pPr marL="6350" indent="20638">
              <a:lnSpc>
                <a:spcPct val="80000"/>
              </a:lnSpc>
              <a:tabLst>
                <a:tab pos="0" algn="l"/>
              </a:tabLst>
            </a:pPr>
            <a:r>
              <a:rPr lang="ru-RU" altLang="ru-RU" sz="1600" smtClean="0"/>
              <a:t>Общекультурное развитие</a:t>
            </a:r>
          </a:p>
          <a:p>
            <a:pPr marL="6350" indent="20638">
              <a:lnSpc>
                <a:spcPct val="80000"/>
              </a:lnSpc>
              <a:tabLst>
                <a:tab pos="0" algn="l"/>
              </a:tabLst>
            </a:pPr>
            <a:r>
              <a:rPr lang="ru-RU" altLang="ru-RU" sz="1600" smtClean="0"/>
              <a:t>Поиск и получение учебной информации от удаленных источников</a:t>
            </a:r>
          </a:p>
          <a:p>
            <a:pPr marL="6350" indent="20638">
              <a:lnSpc>
                <a:spcPct val="80000"/>
              </a:lnSpc>
              <a:tabLst>
                <a:tab pos="0" algn="l"/>
              </a:tabLst>
            </a:pPr>
            <a:r>
              <a:rPr lang="ru-RU" altLang="ru-RU" sz="1600" smtClean="0"/>
              <a:t>Выбор дальнейшего образования</a:t>
            </a:r>
          </a:p>
          <a:p>
            <a:pPr marL="6350" indent="20638">
              <a:lnSpc>
                <a:spcPct val="80000"/>
              </a:lnSpc>
              <a:tabLst>
                <a:tab pos="0" algn="l"/>
              </a:tabLst>
            </a:pPr>
            <a:r>
              <a:rPr lang="ru-RU" altLang="ru-RU" sz="1600" smtClean="0"/>
              <a:t>Повышение своей «информационной грамотности»</a:t>
            </a:r>
          </a:p>
          <a:p>
            <a:pPr marL="6350" indent="20638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altLang="ru-RU" sz="1600" smtClean="0"/>
          </a:p>
          <a:p>
            <a:pPr marL="6350" indent="20638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ru-RU" altLang="ru-RU" sz="1600" u="sng" smtClean="0"/>
              <a:t>Применение сетевых технологий:</a:t>
            </a:r>
          </a:p>
          <a:p>
            <a:pPr marL="6350" indent="20638">
              <a:lnSpc>
                <a:spcPct val="80000"/>
              </a:lnSpc>
              <a:tabLst>
                <a:tab pos="0" algn="l"/>
              </a:tabLst>
            </a:pPr>
            <a:r>
              <a:rPr lang="ru-RU" altLang="ru-RU" sz="1600" smtClean="0"/>
              <a:t>Учебно-образовательные проекты, для организации исследовательской деятельности учащихся</a:t>
            </a:r>
          </a:p>
          <a:p>
            <a:pPr marL="6350" indent="20638">
              <a:lnSpc>
                <a:spcPct val="80000"/>
              </a:lnSpc>
              <a:tabLst>
                <a:tab pos="0" algn="l"/>
              </a:tabLst>
            </a:pPr>
            <a:r>
              <a:rPr lang="ru-RU" altLang="ru-RU" sz="1600" smtClean="0"/>
              <a:t>Поиск компьютерных программ и материалов</a:t>
            </a:r>
          </a:p>
          <a:p>
            <a:pPr marL="6350" indent="20638">
              <a:lnSpc>
                <a:spcPct val="80000"/>
              </a:lnSpc>
              <a:tabLst>
                <a:tab pos="0" algn="l"/>
              </a:tabLst>
            </a:pPr>
            <a:r>
              <a:rPr lang="ru-RU" altLang="ru-RU" sz="1600" smtClean="0"/>
              <a:t>Получение языковой практики в общении онлайновых электронных конференциях</a:t>
            </a:r>
          </a:p>
          <a:p>
            <a:pPr marL="6350" indent="20638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altLang="ru-RU" sz="1600" smtClean="0"/>
          </a:p>
          <a:p>
            <a:pPr marL="6350" indent="20638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ru-RU" altLang="ru-RU" sz="1600" u="sng" smtClean="0"/>
              <a:t>Участие в жизни Сети как элемент образовательного процесса</a:t>
            </a:r>
          </a:p>
          <a:p>
            <a:pPr marL="6350" indent="20638">
              <a:lnSpc>
                <a:spcPct val="80000"/>
              </a:lnSpc>
              <a:tabLst>
                <a:tab pos="0" algn="l"/>
              </a:tabLst>
            </a:pPr>
            <a:r>
              <a:rPr lang="ru-RU" altLang="ru-RU" sz="1600" smtClean="0"/>
              <a:t>Создание собственного распределенного информационного ресурса в виде тематического каталога предметной области либо персонального </a:t>
            </a:r>
            <a:r>
              <a:rPr lang="en-US" altLang="ru-RU" sz="1600" smtClean="0"/>
              <a:t>Web</a:t>
            </a:r>
            <a:r>
              <a:rPr lang="ru-RU" altLang="ru-RU" sz="1600" smtClean="0"/>
              <a:t>-сайта</a:t>
            </a:r>
          </a:p>
          <a:p>
            <a:pPr marL="6350" indent="20638">
              <a:lnSpc>
                <a:spcPct val="80000"/>
              </a:lnSpc>
              <a:tabLst>
                <a:tab pos="0" algn="l"/>
              </a:tabLst>
            </a:pPr>
            <a:r>
              <a:rPr lang="ru-RU" altLang="ru-RU" sz="1600" smtClean="0"/>
              <a:t>Самостоятельное представление информации</a:t>
            </a:r>
          </a:p>
          <a:p>
            <a:pPr marL="6350" indent="20638">
              <a:lnSpc>
                <a:spcPct val="80000"/>
              </a:lnSpc>
              <a:tabLst>
                <a:tab pos="0" algn="l"/>
              </a:tabLst>
            </a:pPr>
            <a:r>
              <a:rPr lang="ru-RU" altLang="ru-RU" sz="1600" smtClean="0"/>
              <a:t>Совместные научные исследования с другими участниками сети</a:t>
            </a:r>
          </a:p>
          <a:p>
            <a:pPr marL="6350" indent="20638">
              <a:lnSpc>
                <a:spcPct val="80000"/>
              </a:lnSpc>
              <a:tabLst>
                <a:tab pos="0" algn="l"/>
              </a:tabLst>
            </a:pPr>
            <a:r>
              <a:rPr lang="ru-RU" altLang="ru-RU" sz="1600" smtClean="0"/>
              <a:t>Общение со сверстниками в любых точках земного шара</a:t>
            </a:r>
          </a:p>
          <a:p>
            <a:pPr marL="6350" indent="20638">
              <a:lnSpc>
                <a:spcPct val="80000"/>
              </a:lnSpc>
              <a:buFont typeface="Wingdings" pitchFamily="2" charset="2"/>
              <a:buAutoNum type="arabicPeriod"/>
              <a:tabLst>
                <a:tab pos="0" algn="l"/>
              </a:tabLst>
            </a:pPr>
            <a:endParaRPr lang="ru-RU" altLang="ru-RU" sz="1600" smtClean="0"/>
          </a:p>
          <a:p>
            <a:pPr marL="6350" indent="20638">
              <a:lnSpc>
                <a:spcPct val="80000"/>
              </a:lnSpc>
              <a:buFont typeface="Wingdings" pitchFamily="2" charset="2"/>
              <a:buAutoNum type="arabicPeriod"/>
              <a:tabLst>
                <a:tab pos="0" algn="l"/>
              </a:tabLst>
            </a:pPr>
            <a:endParaRPr lang="ru-RU" altLang="ru-RU" sz="1600" smtClean="0"/>
          </a:p>
          <a:p>
            <a:pPr marL="6350" indent="20638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altLang="ru-RU" sz="1600" smtClean="0"/>
          </a:p>
          <a:p>
            <a:pPr marL="6350" indent="20638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altLang="ru-RU" sz="16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r>
              <a:rPr lang="ru-RU" altLang="ru-RU" sz="2800" smtClean="0"/>
              <a:t>Уровни ресурсов </a:t>
            </a:r>
            <a:br>
              <a:rPr lang="ru-RU" altLang="ru-RU" sz="2800" smtClean="0"/>
            </a:br>
            <a:r>
              <a:rPr lang="ru-RU" altLang="ru-RU" sz="1600" smtClean="0"/>
              <a:t>(Захарова И.Г.)</a:t>
            </a:r>
          </a:p>
        </p:txBody>
      </p:sp>
      <p:sp>
        <p:nvSpPr>
          <p:cNvPr id="180228" name="AutoShape 4"/>
          <p:cNvSpPr>
            <a:spLocks noChangeArrowheads="1"/>
          </p:cNvSpPr>
          <p:nvPr/>
        </p:nvSpPr>
        <p:spPr bwMode="gray">
          <a:xfrm>
            <a:off x="2124075" y="5214938"/>
            <a:ext cx="4608513" cy="1527175"/>
          </a:xfrm>
          <a:prstGeom prst="can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0229" name="AutoShape 5"/>
          <p:cNvSpPr>
            <a:spLocks noChangeArrowheads="1"/>
          </p:cNvSpPr>
          <p:nvPr/>
        </p:nvSpPr>
        <p:spPr bwMode="gray">
          <a:xfrm>
            <a:off x="2124075" y="3332163"/>
            <a:ext cx="4608513" cy="1739900"/>
          </a:xfrm>
          <a:prstGeom prst="can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gray">
          <a:xfrm>
            <a:off x="2124075" y="1701800"/>
            <a:ext cx="4608513" cy="1584325"/>
          </a:xfrm>
          <a:prstGeom prst="can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gray">
          <a:xfrm>
            <a:off x="2266950" y="2012950"/>
            <a:ext cx="43735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>
                <a:solidFill>
                  <a:schemeClr val="bg1"/>
                </a:solidFill>
              </a:rPr>
              <a:t>Ресурсы</a:t>
            </a:r>
            <a:r>
              <a:rPr lang="en-US" altLang="ru-RU">
                <a:solidFill>
                  <a:schemeClr val="bg1"/>
                </a:solidFill>
              </a:rPr>
              <a:t>, </a:t>
            </a:r>
            <a:r>
              <a:rPr lang="ru-RU" altLang="ru-RU">
                <a:solidFill>
                  <a:schemeClr val="bg1"/>
                </a:solidFill>
              </a:rPr>
              <a:t>созданные </a:t>
            </a:r>
            <a:r>
              <a:rPr lang="en-US" altLang="ru-RU">
                <a:solidFill>
                  <a:schemeClr val="bg1"/>
                </a:solidFill>
              </a:rPr>
              <a:t>в ходе познавательной</a:t>
            </a:r>
          </a:p>
          <a:p>
            <a:pPr algn="ctr"/>
            <a:r>
              <a:rPr lang="en-US" altLang="ru-RU">
                <a:solidFill>
                  <a:schemeClr val="bg1"/>
                </a:solidFill>
              </a:rPr>
              <a:t>деятельности самих обучаемых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gray">
          <a:xfrm>
            <a:off x="2319338" y="5607050"/>
            <a:ext cx="3884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>
                <a:solidFill>
                  <a:schemeClr val="bg1"/>
                </a:solidFill>
              </a:rPr>
              <a:t>Внешние ресурсы</a:t>
            </a:r>
            <a:r>
              <a:rPr lang="en-US" altLang="ru-RU" sz="2000">
                <a:solidFill>
                  <a:schemeClr val="bg1"/>
                </a:solidFill>
              </a:rPr>
              <a:t>, </a:t>
            </a:r>
            <a:endParaRPr lang="ru-RU" altLang="ru-RU" sz="2000">
              <a:solidFill>
                <a:schemeClr val="bg1"/>
              </a:solidFill>
            </a:endParaRPr>
          </a:p>
          <a:p>
            <a:pPr algn="ctr"/>
            <a:r>
              <a:rPr lang="ru-RU" altLang="ru-RU" sz="2000">
                <a:solidFill>
                  <a:schemeClr val="bg1"/>
                </a:solidFill>
              </a:rPr>
              <a:t>метаинформационные источники</a:t>
            </a:r>
            <a:endParaRPr lang="en-US" altLang="ru-RU" sz="2000">
              <a:solidFill>
                <a:schemeClr val="bg1"/>
              </a:solidFill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gray">
          <a:xfrm>
            <a:off x="2295525" y="3798888"/>
            <a:ext cx="372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>
                <a:solidFill>
                  <a:schemeClr val="bg1"/>
                </a:solidFill>
              </a:rPr>
              <a:t>Ресурсы</a:t>
            </a:r>
            <a:r>
              <a:rPr lang="en-US" altLang="ru-RU">
                <a:solidFill>
                  <a:schemeClr val="bg1"/>
                </a:solidFill>
              </a:rPr>
              <a:t>, формиру</a:t>
            </a:r>
            <a:r>
              <a:rPr lang="ru-RU" altLang="ru-RU">
                <a:solidFill>
                  <a:schemeClr val="bg1"/>
                </a:solidFill>
              </a:rPr>
              <a:t>емые п</a:t>
            </a:r>
            <a:r>
              <a:rPr lang="en-US" altLang="ru-RU">
                <a:solidFill>
                  <a:schemeClr val="bg1"/>
                </a:solidFill>
              </a:rPr>
              <a:t>едагогами</a:t>
            </a:r>
          </a:p>
          <a:p>
            <a:pPr algn="ctr"/>
            <a:r>
              <a:rPr lang="en-US" altLang="ru-RU">
                <a:solidFill>
                  <a:schemeClr val="bg1"/>
                </a:solidFill>
              </a:rPr>
              <a:t>для достижения конкретных целей </a:t>
            </a:r>
            <a:endParaRPr lang="ru-RU" altLang="ru-RU">
              <a:solidFill>
                <a:schemeClr val="bg1"/>
              </a:solidFill>
            </a:endParaRPr>
          </a:p>
          <a:p>
            <a:pPr algn="ctr"/>
            <a:r>
              <a:rPr lang="en-US" altLang="ru-RU">
                <a:solidFill>
                  <a:schemeClr val="bg1"/>
                </a:solidFill>
              </a:rPr>
              <a:t>образовательного процесса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2875" y="214313"/>
            <a:ext cx="8370888" cy="64293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buClr>
                <a:srgbClr val="19426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+mj-cs"/>
              </a:rPr>
              <a:t>Электронные образовательные ресурсы</a:t>
            </a:r>
            <a:r>
              <a:rPr lang="en-US" sz="2400" dirty="0"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+mj-cs"/>
              </a:rPr>
              <a:t>,</a:t>
            </a:r>
            <a:r>
              <a:rPr lang="ru-RU" sz="2400" dirty="0"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+mj-cs"/>
              </a:rPr>
              <a:t> представленные в сети Интернет</a:t>
            </a:r>
            <a:endParaRPr lang="en-GB" sz="2400" dirty="0">
              <a:solidFill>
                <a:srgbClr val="1942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2606"/>
          </a:xfrm>
        </p:spPr>
        <p:txBody>
          <a:bodyPr/>
          <a:lstStyle/>
          <a:p>
            <a:r>
              <a:rPr lang="ru-RU" altLang="ru-RU" dirty="0" smtClean="0"/>
              <a:t>План лекции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33413" indent="-633413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Информационные  и коммуникационные образовательные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технологии</a:t>
            </a:r>
          </a:p>
          <a:p>
            <a:pPr marL="633413" indent="-633413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Электронные образовательные ресурсы</a:t>
            </a:r>
            <a:r>
              <a:rPr lang="en-US" dirty="0"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</a:t>
            </a:r>
            <a:r>
              <a:rPr lang="ru-RU" dirty="0"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представленные в сети Интернет</a:t>
            </a:r>
            <a:endParaRPr lang="en-GB" dirty="0">
              <a:solidFill>
                <a:srgbClr val="1942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633413" indent="-633413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2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75" y="214313"/>
            <a:ext cx="8370888" cy="64293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buClr>
                <a:srgbClr val="19426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dirty="0">
              <a:solidFill>
                <a:srgbClr val="1942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8101012" cy="1066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Сайты «первой необходимости»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9388" lvl="1" indent="263525">
              <a:lnSpc>
                <a:spcPct val="80000"/>
              </a:lnSpc>
            </a:pPr>
            <a:r>
              <a:rPr lang="ru-RU" altLang="ru-RU" sz="1600" smtClean="0"/>
              <a:t>Президент России – </a:t>
            </a:r>
            <a:r>
              <a:rPr lang="ru-RU" altLang="ru-RU" sz="1600" smtClean="0">
                <a:hlinkClick r:id="rId2"/>
              </a:rPr>
              <a:t>http://www.kremlin.ru/</a:t>
            </a:r>
            <a:endParaRPr lang="ru-RU" altLang="ru-RU" sz="1600" smtClean="0"/>
          </a:p>
          <a:p>
            <a:pPr marL="179388" lvl="1" indent="263525">
              <a:lnSpc>
                <a:spcPct val="80000"/>
              </a:lnSpc>
            </a:pPr>
            <a:r>
              <a:rPr lang="ru-RU" altLang="ru-RU" sz="1600" smtClean="0"/>
              <a:t>Портал Министерства образования и науки РФ - </a:t>
            </a:r>
            <a:r>
              <a:rPr lang="ru-RU" altLang="ru-RU" sz="1600" i="1" smtClean="0">
                <a:hlinkClick r:id="rId3"/>
              </a:rPr>
              <a:t>www.mon.gov.ru</a:t>
            </a:r>
            <a:r>
              <a:rPr lang="ru-RU" altLang="ru-RU" sz="1600" smtClean="0"/>
              <a:t> </a:t>
            </a:r>
          </a:p>
          <a:p>
            <a:pPr marL="179388" lvl="1" indent="263525">
              <a:lnSpc>
                <a:spcPct val="80000"/>
              </a:lnSpc>
            </a:pPr>
            <a:r>
              <a:rPr lang="ru-RU" altLang="ru-RU" sz="1600" smtClean="0"/>
              <a:t>Государственные образовательные стандарты высшего профессионального образования (ГОС ВПО) – </a:t>
            </a:r>
            <a:r>
              <a:rPr lang="ru-RU" altLang="ru-RU" sz="1600" smtClean="0">
                <a:hlinkClick r:id="rId4"/>
              </a:rPr>
              <a:t>http://www.edu.ru/db/portal/spe/index.htm</a:t>
            </a:r>
            <a:r>
              <a:rPr lang="ru-RU" altLang="ru-RU" sz="1600" smtClean="0"/>
              <a:t> </a:t>
            </a:r>
          </a:p>
          <a:p>
            <a:pPr marL="179388" lvl="1" indent="263525">
              <a:lnSpc>
                <a:spcPct val="80000"/>
              </a:lnSpc>
            </a:pPr>
            <a:r>
              <a:rPr lang="ru-RU" altLang="ru-RU" sz="1600" smtClean="0"/>
              <a:t>Интернет-экзамен в сфере профессионального образования – </a:t>
            </a:r>
            <a:r>
              <a:rPr lang="ru-RU" altLang="ru-RU" sz="1600" smtClean="0">
                <a:hlinkClick r:id="rId5"/>
              </a:rPr>
              <a:t>http://www.fepo.ru/</a:t>
            </a:r>
            <a:r>
              <a:rPr lang="ru-RU" altLang="ru-RU" sz="1600" smtClean="0"/>
              <a:t> </a:t>
            </a:r>
          </a:p>
          <a:p>
            <a:pPr marL="179388" lvl="1" indent="263525">
              <a:lnSpc>
                <a:spcPct val="80000"/>
              </a:lnSpc>
            </a:pPr>
            <a:r>
              <a:rPr lang="ru-RU" altLang="ru-RU" sz="1600" smtClean="0"/>
              <a:t>Министерство образования Омской области – </a:t>
            </a:r>
            <a:r>
              <a:rPr lang="ru-RU" altLang="ru-RU" sz="1600" smtClean="0">
                <a:hlinkClick r:id="rId6"/>
              </a:rPr>
              <a:t>http://www.omskedu.ru/</a:t>
            </a:r>
            <a:endParaRPr lang="ru-RU" altLang="ru-RU" sz="1600" smtClean="0"/>
          </a:p>
          <a:p>
            <a:pPr marL="179388" lvl="1" indent="263525">
              <a:lnSpc>
                <a:spcPct val="80000"/>
              </a:lnSpc>
            </a:pPr>
            <a:r>
              <a:rPr lang="ru-RU" altLang="ru-RU" sz="1600" smtClean="0"/>
              <a:t>Омская губерния. Информационный портал – </a:t>
            </a:r>
            <a:r>
              <a:rPr lang="ru-RU" altLang="ru-RU" sz="1600" smtClean="0">
                <a:hlinkClick r:id="rId7"/>
              </a:rPr>
              <a:t>http://www.omskportal.ru/</a:t>
            </a:r>
            <a:endParaRPr lang="ru-RU" altLang="ru-RU" sz="1600" smtClean="0"/>
          </a:p>
          <a:p>
            <a:pPr marL="179388" lvl="1" indent="263525">
              <a:lnSpc>
                <a:spcPct val="80000"/>
              </a:lnSpc>
            </a:pPr>
            <a:r>
              <a:rPr lang="ru-RU" altLang="ru-RU" sz="1600" smtClean="0"/>
              <a:t>Официальный сайт администрации г. Омска – </a:t>
            </a:r>
            <a:r>
              <a:rPr lang="ru-RU" altLang="ru-RU" sz="1600" smtClean="0">
                <a:hlinkClick r:id="rId8"/>
              </a:rPr>
              <a:t>http://www.omsk.ru/</a:t>
            </a:r>
            <a:endParaRPr lang="ru-RU" altLang="ru-RU" sz="1600" smtClean="0"/>
          </a:p>
          <a:p>
            <a:pPr marL="179388" lvl="1" indent="263525">
              <a:lnSpc>
                <a:spcPct val="80000"/>
              </a:lnSpc>
            </a:pPr>
            <a:r>
              <a:rPr lang="ru-RU" altLang="ru-RU" sz="1600" smtClean="0"/>
              <a:t>Омский образовательный сервер. – </a:t>
            </a:r>
            <a:r>
              <a:rPr lang="ru-RU" altLang="ru-RU" sz="1600" smtClean="0">
                <a:hlinkClick r:id="rId9"/>
              </a:rPr>
              <a:t>http://www.omsk.edu.ru/</a:t>
            </a:r>
            <a:endParaRPr lang="ru-RU" altLang="ru-RU" sz="1600" smtClean="0"/>
          </a:p>
          <a:p>
            <a:pPr marL="179388" lvl="1" indent="263525">
              <a:lnSpc>
                <a:spcPct val="80000"/>
              </a:lnSpc>
            </a:pPr>
            <a:r>
              <a:rPr lang="ru-RU" altLang="ru-RU" sz="1600" smtClean="0"/>
              <a:t>Реализация приоритетного национального проекта «Образование» в Омской области – </a:t>
            </a:r>
            <a:r>
              <a:rPr lang="ru-RU" altLang="ru-RU" sz="1600" smtClean="0">
                <a:hlinkClick r:id="rId10"/>
              </a:rPr>
              <a:t>http://omskedu.ru/pnpo/</a:t>
            </a:r>
            <a:r>
              <a:rPr lang="ru-RU" altLang="ru-RU" sz="1600" smtClean="0"/>
              <a:t> </a:t>
            </a:r>
          </a:p>
          <a:p>
            <a:pPr marL="179388" lvl="1" indent="263525">
              <a:lnSpc>
                <a:spcPct val="80000"/>
              </a:lnSpc>
            </a:pPr>
            <a:r>
              <a:rPr lang="ru-RU" altLang="ru-RU" sz="1600" smtClean="0"/>
              <a:t>Вузы России. Федеральный портал российское образование – </a:t>
            </a:r>
            <a:r>
              <a:rPr lang="ru-RU" altLang="ru-RU" sz="1600" smtClean="0">
                <a:hlinkClick r:id="rId11"/>
              </a:rPr>
              <a:t>http://www.edu.ru/db/cgi-bin/portal/vuzp/vuz_sch.php</a:t>
            </a:r>
            <a:endParaRPr lang="en-US" altLang="ru-RU" sz="1600" smtClean="0"/>
          </a:p>
          <a:p>
            <a:pPr marL="179388" lvl="1" indent="263525">
              <a:lnSpc>
                <a:spcPct val="80000"/>
              </a:lnSpc>
            </a:pPr>
            <a:r>
              <a:rPr lang="ru-RU" altLang="ru-RU" sz="1600" smtClean="0"/>
              <a:t>Государственный научно-исследовательский институт информационных образовательных технологий – </a:t>
            </a:r>
            <a:r>
              <a:rPr lang="ru-RU" altLang="ru-RU" sz="1600" smtClean="0">
                <a:hlinkClick r:id="rId12"/>
              </a:rPr>
              <a:t>http://gosinformobr.ru/</a:t>
            </a:r>
            <a:endParaRPr lang="en-US" altLang="ru-RU" sz="1600" smtClean="0"/>
          </a:p>
          <a:p>
            <a:pPr marL="179388" lvl="1" indent="263525">
              <a:lnSpc>
                <a:spcPct val="80000"/>
              </a:lnSpc>
            </a:pPr>
            <a:r>
              <a:rPr lang="ru-RU" altLang="ru-RU" sz="1600" smtClean="0"/>
              <a:t>Федеральная служба по надзору в сфере образования и науки – </a:t>
            </a:r>
            <a:r>
              <a:rPr lang="ru-RU" altLang="ru-RU" sz="1600" smtClean="0">
                <a:hlinkClick r:id="rId13"/>
              </a:rPr>
              <a:t>http://www.obrnadzor.gov.ru/</a:t>
            </a:r>
            <a:endParaRPr lang="en-US" altLang="ru-RU" sz="1600" smtClean="0"/>
          </a:p>
          <a:p>
            <a:pPr marL="179388" lvl="1" indent="263525">
              <a:lnSpc>
                <a:spcPct val="80000"/>
              </a:lnSpc>
            </a:pPr>
            <a:r>
              <a:rPr lang="ru-RU" altLang="ru-RU" sz="1600" smtClean="0"/>
              <a:t>Национальное аккредитационное агентство – </a:t>
            </a:r>
            <a:r>
              <a:rPr lang="ru-RU" altLang="ru-RU" sz="1600" smtClean="0">
                <a:hlinkClick r:id="rId14"/>
              </a:rPr>
              <a:t>http://www.nica.ru/</a:t>
            </a:r>
            <a:endParaRPr lang="ru-RU" altLang="ru-RU" sz="16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Классификация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714375"/>
            <a:ext cx="8229600" cy="4525963"/>
          </a:xfrm>
        </p:spPr>
        <p:txBody>
          <a:bodyPr/>
          <a:lstStyle/>
          <a:p>
            <a:r>
              <a:rPr lang="ru-RU" altLang="ru-RU" sz="2800" smtClean="0"/>
              <a:t>По национально-территориальный признаку</a:t>
            </a:r>
          </a:p>
          <a:p>
            <a:r>
              <a:rPr lang="ru-RU" altLang="ru-RU" sz="2800" smtClean="0"/>
              <a:t>По характеру содержания</a:t>
            </a:r>
          </a:p>
          <a:p>
            <a:r>
              <a:rPr lang="ru-RU" altLang="ru-RU" sz="2800" smtClean="0"/>
              <a:t>По информационным потребностям пользователей (сайты для учителей, для учащихся, работников управления образования)</a:t>
            </a:r>
          </a:p>
          <a:p>
            <a:endParaRPr lang="ru-RU" altLang="ru-RU" sz="2800" smtClean="0"/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500063" y="3786188"/>
            <a:ext cx="82296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35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>
                <a:latin typeface="Arial" charset="0"/>
                <a:cs typeface="Times New Roman" pitchFamily="18" charset="0"/>
              </a:rPr>
              <a:t>Образовательные ресурсы в подавляющем большинстве случаев принадлежит какой-либо организации учебно-методическим центрам, высшим учебным заведениям, университетам, школам и т. д., осуществляющей свою деятельность на определенной территории, и может быть предназначен для аудитории, находящейся преимущественно в пределах другого региона. </a:t>
            </a:r>
          </a:p>
          <a:p>
            <a:pPr algn="just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>
                <a:latin typeface="Arial" charset="0"/>
                <a:cs typeface="Times New Roman" pitchFamily="18" charset="0"/>
              </a:rPr>
              <a:t>Следует подчеркнуть, что территориальное разделение не относится к возможности доступа к ресурсам - он может быть осуществлен из любой точки.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Каталоги и коллекции ссылок</a:t>
            </a:r>
            <a:endParaRPr lang="en-US" alt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68413"/>
            <a:ext cx="7820025" cy="48482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mtClean="0"/>
              <a:t>Федеральный фонд учебных курсов</a:t>
            </a:r>
            <a:endParaRPr lang="en-US" altLang="ru-RU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200" smtClean="0">
                <a:hlinkClick r:id="rId2"/>
              </a:rPr>
              <a:t>http://www.ido.edu.ru/ffec/</a:t>
            </a:r>
            <a:endParaRPr lang="en-US" altLang="ru-RU" sz="2200" smtClean="0"/>
          </a:p>
          <a:p>
            <a:pPr lvl="1">
              <a:lnSpc>
                <a:spcPct val="80000"/>
              </a:lnSpc>
            </a:pPr>
            <a:endParaRPr lang="en-US" altLang="ru-RU" smtClean="0"/>
          </a:p>
        </p:txBody>
      </p:sp>
      <p:sp>
        <p:nvSpPr>
          <p:cNvPr id="24580" name="AutoShape 4" descr="Федеральный фонд учебных курсов"/>
          <p:cNvSpPr>
            <a:spLocks noChangeAspect="1" noChangeArrowheads="1"/>
          </p:cNvSpPr>
          <p:nvPr/>
        </p:nvSpPr>
        <p:spPr bwMode="auto">
          <a:xfrm>
            <a:off x="1685925" y="2862263"/>
            <a:ext cx="57721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4581" name="Picture 5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554513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Каталоги и коллекции ссылок</a:t>
            </a:r>
            <a:endParaRPr lang="en-US" alt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341438"/>
            <a:ext cx="7820025" cy="4848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mtClean="0"/>
              <a:t>Единая коллекция цифровых образовательных ресурсов</a:t>
            </a:r>
            <a:endParaRPr lang="en-US" altLang="ru-RU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altLang="ru-RU" sz="2200" smtClean="0">
                <a:hlinkClick r:id="rId2"/>
              </a:rPr>
              <a:t>http://school-collection.informika.ru/</a:t>
            </a:r>
            <a:endParaRPr lang="en-US" altLang="ru-RU" sz="2200" smtClean="0"/>
          </a:p>
          <a:p>
            <a:pPr lvl="1">
              <a:lnSpc>
                <a:spcPct val="80000"/>
              </a:lnSpc>
            </a:pPr>
            <a:endParaRPr lang="en-US" altLang="ru-RU" sz="2500" smtClean="0"/>
          </a:p>
        </p:txBody>
      </p:sp>
      <p:sp>
        <p:nvSpPr>
          <p:cNvPr id="25604" name="AutoShape 4" descr="Федеральный фонд учебных курсов"/>
          <p:cNvSpPr>
            <a:spLocks noChangeAspect="1" noChangeArrowheads="1"/>
          </p:cNvSpPr>
          <p:nvPr/>
        </p:nvSpPr>
        <p:spPr bwMode="auto">
          <a:xfrm>
            <a:off x="1685925" y="2862263"/>
            <a:ext cx="57721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5605" name="Picture 5" descr="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81300"/>
            <a:ext cx="5113338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Каталоги и коллекции ссылок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5213"/>
            <a:ext cx="8224838" cy="52435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mtClean="0"/>
              <a:t>Единое окно доступа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mtClean="0"/>
              <a:t>к образовательным ресурсам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200" smtClean="0">
                <a:hlinkClick r:id="rId2"/>
              </a:rPr>
              <a:t>http://window.edu.ru/window</a:t>
            </a:r>
            <a:endParaRPr lang="ru-RU" altLang="ru-RU" sz="2200" smtClean="0"/>
          </a:p>
          <a:p>
            <a:endParaRPr lang="ru-RU" altLang="ru-RU" smtClean="0"/>
          </a:p>
        </p:txBody>
      </p:sp>
      <p:pic>
        <p:nvPicPr>
          <p:cNvPr id="26628" name="Picture 4" descr="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81263"/>
            <a:ext cx="523716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Каталоги и коллекции ссылок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00125"/>
            <a:ext cx="8229600" cy="4525963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mtClean="0"/>
              <a:t>Федеральный центр информационно-образовательных ресурсов (ФЦИОР)</a:t>
            </a:r>
            <a:r>
              <a:rPr lang="ru-RU" altLang="ru-RU" sz="2300" smtClean="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smtClean="0">
                <a:hlinkClick r:id="rId2"/>
              </a:rPr>
              <a:t>http://fcior.edu.ru/</a:t>
            </a:r>
            <a:endParaRPr lang="ru-RU" altLang="ru-RU" sz="2200" smtClean="0"/>
          </a:p>
          <a:p>
            <a:endParaRPr lang="ru-RU" altLang="ru-RU" sz="220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428875"/>
            <a:ext cx="550068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5888"/>
            <a:ext cx="78232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1692275" y="1484313"/>
            <a:ext cx="576263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77406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1" name="AutoShape 7"/>
          <p:cNvSpPr>
            <a:spLocks noChangeArrowheads="1"/>
          </p:cNvSpPr>
          <p:nvPr/>
        </p:nvSpPr>
        <p:spPr bwMode="auto">
          <a:xfrm>
            <a:off x="1979613" y="5661025"/>
            <a:ext cx="4752975" cy="28733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95592" name="AutoShape 8"/>
          <p:cNvSpPr>
            <a:spLocks noChangeArrowheads="1"/>
          </p:cNvSpPr>
          <p:nvPr/>
        </p:nvSpPr>
        <p:spPr bwMode="auto">
          <a:xfrm>
            <a:off x="1979613" y="5949950"/>
            <a:ext cx="1766887" cy="2476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1" grpId="0" animBg="1"/>
      <p:bldP spid="1955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Каталог образовательных Интернет-ресурсов 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84213" y="1412875"/>
            <a:ext cx="79375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/>
              <a:t>Ресурсы портала для общего образования </a:t>
            </a:r>
          </a:p>
          <a:p>
            <a:pPr algn="ctr"/>
            <a:r>
              <a:rPr lang="ru-RU" altLang="ru-RU" sz="2000"/>
              <a:t>http://www.edu.ru/db/portal/sites/school-page.htm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54250"/>
            <a:ext cx="7885112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Электронные библиотеки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57313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1700" smtClean="0">
                <a:hlinkClick r:id="rId2"/>
              </a:rPr>
              <a:t>http://www.rsl.ru/</a:t>
            </a:r>
            <a:r>
              <a:rPr lang="ru-RU" altLang="ru-RU" sz="1700" smtClean="0"/>
              <a:t> - Российская государственная библиотека. Электронный каталог диссертаций</a:t>
            </a:r>
            <a:endParaRPr lang="en-US" altLang="ru-RU" sz="1700" smtClean="0">
              <a:hlinkClick r:id="rId3"/>
            </a:endParaRPr>
          </a:p>
          <a:p>
            <a:pPr>
              <a:spcBef>
                <a:spcPct val="0"/>
              </a:spcBef>
            </a:pPr>
            <a:r>
              <a:rPr lang="en-US" altLang="ru-RU" sz="1700" smtClean="0">
                <a:hlinkClick r:id="rId3"/>
              </a:rPr>
              <a:t>http</a:t>
            </a:r>
            <a:r>
              <a:rPr lang="ru-RU" altLang="ru-RU" sz="1700" smtClean="0">
                <a:hlinkClick r:id="rId3"/>
              </a:rPr>
              <a:t>://</a:t>
            </a:r>
            <a:r>
              <a:rPr lang="en-US" altLang="ru-RU" sz="1700" smtClean="0">
                <a:hlinkClick r:id="rId3"/>
              </a:rPr>
              <a:t>knigainfo</a:t>
            </a:r>
            <a:r>
              <a:rPr lang="ru-RU" altLang="ru-RU" sz="1700" smtClean="0">
                <a:hlinkClick r:id="rId3"/>
              </a:rPr>
              <a:t>.</a:t>
            </a:r>
            <a:r>
              <a:rPr lang="en-US" altLang="ru-RU" sz="1700" smtClean="0">
                <a:hlinkClick r:id="rId3"/>
              </a:rPr>
              <a:t>ru</a:t>
            </a:r>
            <a:r>
              <a:rPr lang="ru-RU" altLang="ru-RU" sz="1700" smtClean="0">
                <a:hlinkClick r:id="rId3"/>
              </a:rPr>
              <a:t>/</a:t>
            </a:r>
            <a:r>
              <a:rPr lang="en-US" altLang="ru-RU" sz="1700" smtClean="0"/>
              <a:t> </a:t>
            </a:r>
            <a:r>
              <a:rPr lang="ru-RU" altLang="ru-RU" sz="1700" smtClean="0"/>
              <a:t>- Библиографическая информация о печатных изданиях России</a:t>
            </a:r>
          </a:p>
          <a:p>
            <a:pPr>
              <a:spcBef>
                <a:spcPct val="0"/>
              </a:spcBef>
            </a:pPr>
            <a:r>
              <a:rPr lang="ru-RU" altLang="ru-RU" sz="1700" smtClean="0"/>
              <a:t>Ассоциация Региональных Библиотечных Консорциумов (АРБИКОН) – </a:t>
            </a:r>
            <a:r>
              <a:rPr lang="ru-RU" altLang="ru-RU" sz="1700" smtClean="0">
                <a:hlinkClick r:id="rId4"/>
              </a:rPr>
              <a:t>http://www.arbicon.ru/</a:t>
            </a:r>
            <a:endParaRPr lang="ru-RU" altLang="ru-RU" sz="1700" smtClean="0"/>
          </a:p>
          <a:p>
            <a:pPr>
              <a:spcBef>
                <a:spcPct val="0"/>
              </a:spcBef>
            </a:pPr>
            <a:r>
              <a:rPr lang="ru-RU" altLang="ru-RU" sz="1700" smtClean="0"/>
              <a:t>Омская корпоративная библиотечная система – </a:t>
            </a:r>
            <a:r>
              <a:rPr lang="ru-RU" altLang="ru-RU" sz="1700" smtClean="0">
                <a:hlinkClick r:id="rId5"/>
              </a:rPr>
              <a:t>http://omcls.omskreg.ru/</a:t>
            </a:r>
            <a:endParaRPr lang="ru-RU" altLang="ru-RU" sz="1700" smtClean="0"/>
          </a:p>
          <a:p>
            <a:pPr>
              <a:spcBef>
                <a:spcPct val="0"/>
              </a:spcBef>
            </a:pPr>
            <a:r>
              <a:rPr lang="ru-RU" altLang="ru-RU" sz="1700" smtClean="0"/>
              <a:t>Фонды электронной библиотеки РГБ – </a:t>
            </a:r>
            <a:r>
              <a:rPr lang="ru-RU" altLang="ru-RU" sz="1700" smtClean="0">
                <a:hlinkClick r:id="rId6"/>
              </a:rPr>
              <a:t>http://www.rsl.ru/index.php?f=101</a:t>
            </a:r>
            <a:r>
              <a:rPr lang="ru-RU" altLang="ru-RU" sz="1700" smtClean="0"/>
              <a:t> </a:t>
            </a:r>
          </a:p>
          <a:p>
            <a:pPr>
              <a:spcBef>
                <a:spcPct val="0"/>
              </a:spcBef>
            </a:pPr>
            <a:r>
              <a:rPr lang="ru-RU" altLang="ru-RU" sz="1700" smtClean="0"/>
              <a:t>Портал Российские электронные библиотеки – </a:t>
            </a:r>
            <a:r>
              <a:rPr lang="ru-RU" altLang="ru-RU" sz="1700" smtClean="0">
                <a:hlinkClick r:id="rId7"/>
              </a:rPr>
              <a:t>http://www.elbib.ru/</a:t>
            </a:r>
            <a:endParaRPr lang="ru-RU" altLang="ru-RU" sz="1700" smtClean="0"/>
          </a:p>
          <a:p>
            <a:pPr>
              <a:spcBef>
                <a:spcPct val="0"/>
              </a:spcBef>
            </a:pPr>
            <a:r>
              <a:rPr lang="ru-RU" altLang="ru-RU" sz="1700" smtClean="0"/>
              <a:t>Российская ассоциация электронных  библиотек – </a:t>
            </a:r>
            <a:r>
              <a:rPr lang="ru-RU" altLang="ru-RU" sz="1700" smtClean="0">
                <a:hlinkClick r:id="rId8"/>
              </a:rPr>
              <a:t>http://elibra.ru/</a:t>
            </a:r>
            <a:endParaRPr lang="ru-RU" altLang="ru-RU" sz="1700" smtClean="0"/>
          </a:p>
          <a:p>
            <a:pPr>
              <a:spcBef>
                <a:spcPct val="0"/>
              </a:spcBef>
            </a:pPr>
            <a:r>
              <a:rPr lang="ru-RU" altLang="ru-RU" sz="1700" smtClean="0"/>
              <a:t>Педагогическая библиотека - </a:t>
            </a:r>
            <a:r>
              <a:rPr lang="ru-RU" altLang="ru-RU" sz="1700" smtClean="0">
                <a:hlinkClick r:id="rId9"/>
              </a:rPr>
              <a:t>http://www.pedlib.ru/</a:t>
            </a:r>
            <a:endParaRPr lang="ru-RU" altLang="ru-RU" sz="1700" smtClean="0"/>
          </a:p>
          <a:p>
            <a:r>
              <a:rPr lang="en-US" altLang="ru-RU" sz="1800" smtClean="0">
                <a:hlinkClick r:id="rId10"/>
              </a:rPr>
              <a:t>http://www.plib.ru/</a:t>
            </a:r>
            <a:r>
              <a:rPr lang="ru-RU" altLang="ru-RU" sz="1800" smtClean="0"/>
              <a:t> - Публичная Электронная Библитека</a:t>
            </a:r>
            <a:endParaRPr lang="en-US" altLang="ru-RU" sz="1800" smtClean="0">
              <a:hlinkClick r:id="rId11"/>
            </a:endParaRPr>
          </a:p>
          <a:p>
            <a:r>
              <a:rPr lang="en-US" altLang="ru-RU" sz="1800" smtClean="0">
                <a:hlinkClick r:id="rId11"/>
              </a:rPr>
              <a:t>www</a:t>
            </a:r>
            <a:r>
              <a:rPr lang="ru-RU" altLang="ru-RU" sz="1800" smtClean="0">
                <a:hlinkClick r:id="rId11"/>
              </a:rPr>
              <a:t>.</a:t>
            </a:r>
            <a:r>
              <a:rPr lang="en-US" altLang="ru-RU" sz="1800" smtClean="0">
                <a:hlinkClick r:id="rId11"/>
              </a:rPr>
              <a:t>shpl</a:t>
            </a:r>
            <a:r>
              <a:rPr lang="ru-RU" altLang="ru-RU" sz="1800" smtClean="0">
                <a:hlinkClick r:id="rId11"/>
              </a:rPr>
              <a:t>.</a:t>
            </a:r>
            <a:r>
              <a:rPr lang="en-US" altLang="ru-RU" sz="1800" smtClean="0">
                <a:hlinkClick r:id="rId11"/>
              </a:rPr>
              <a:t>ru</a:t>
            </a:r>
            <a:r>
              <a:rPr lang="ru-RU" altLang="ru-RU" sz="1800" smtClean="0"/>
              <a:t> – Государственная Публичная Историческая библиотека</a:t>
            </a:r>
            <a:endParaRPr lang="en-US" altLang="ru-RU" sz="1800" smtClean="0">
              <a:hlinkClick r:id="rId12"/>
            </a:endParaRPr>
          </a:p>
          <a:p>
            <a:r>
              <a:rPr lang="en-US" altLang="ru-RU" sz="1800" smtClean="0">
                <a:hlinkClick r:id="rId13"/>
              </a:rPr>
              <a:t>http://www.gnpbu.ru/</a:t>
            </a:r>
            <a:r>
              <a:rPr lang="ru-RU" altLang="ru-RU" sz="1800" smtClean="0"/>
              <a:t> – Государственная научная педагогическая библиотека им. К.Д. Ушинского</a:t>
            </a:r>
          </a:p>
          <a:p>
            <a:pPr>
              <a:spcBef>
                <a:spcPct val="0"/>
              </a:spcBef>
            </a:pPr>
            <a:endParaRPr lang="ru-RU" altLang="ru-RU" sz="17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Электронные библиотеки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hlinkClick r:id="rId2"/>
              </a:rPr>
              <a:t>http://lib.ru/</a:t>
            </a:r>
            <a:r>
              <a:rPr lang="ru-RU" dirty="0" smtClean="0"/>
              <a:t> - библиотека Максима Мошкова</a:t>
            </a:r>
            <a:endParaRPr lang="en-US" dirty="0" smtClean="0">
              <a:hlinkClick r:id="rId3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4"/>
              </a:rPr>
              <a:t>http://www.plib.ru/</a:t>
            </a:r>
            <a:r>
              <a:rPr lang="ru-RU" dirty="0" smtClean="0"/>
              <a:t> - Публичная Электронная </a:t>
            </a:r>
            <a:r>
              <a:rPr lang="ru-RU" dirty="0" err="1" smtClean="0"/>
              <a:t>Библитека</a:t>
            </a:r>
            <a:endParaRPr lang="en-US" dirty="0" smtClean="0">
              <a:hlinkClick r:id="rId5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5"/>
              </a:rPr>
              <a:t>www</a:t>
            </a:r>
            <a:r>
              <a:rPr lang="ru-RU" dirty="0" smtClean="0">
                <a:hlinkClick r:id="rId5"/>
              </a:rPr>
              <a:t>.</a:t>
            </a:r>
            <a:r>
              <a:rPr lang="en-US" dirty="0" err="1" smtClean="0">
                <a:hlinkClick r:id="rId5"/>
              </a:rPr>
              <a:t>shpl</a:t>
            </a:r>
            <a:r>
              <a:rPr lang="ru-RU" dirty="0" smtClean="0">
                <a:hlinkClick r:id="rId5"/>
              </a:rPr>
              <a:t>.</a:t>
            </a:r>
            <a:r>
              <a:rPr lang="en-US" dirty="0" err="1" smtClean="0">
                <a:hlinkClick r:id="rId5"/>
              </a:rPr>
              <a:t>ru</a:t>
            </a:r>
            <a:r>
              <a:rPr lang="ru-RU" dirty="0" smtClean="0"/>
              <a:t> – Государственная Публичная Историческая библиотека</a:t>
            </a:r>
            <a:endParaRPr lang="en-US" dirty="0" smtClean="0">
              <a:hlinkClick r:id="rId6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7"/>
              </a:rPr>
              <a:t>http://www.gnpbu.ru/</a:t>
            </a:r>
            <a:r>
              <a:rPr lang="ru-RU" dirty="0" smtClean="0"/>
              <a:t> – Государственная научная педагогическая библиотека им. К.Д. Ушинского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121CD167-379D-4255-AFC2-F52FDDC3D379}" type="slidenum">
              <a:rPr lang="ru-RU"/>
              <a:pPr algn="ctr">
                <a:defRPr/>
              </a:pPr>
              <a:t>3</a:t>
            </a:fld>
            <a:endParaRPr lang="ru-RU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857250"/>
            <a:ext cx="8229600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66"/>
                </a:solidFill>
                <a:latin typeface="Arial Black" pitchFamily="34" charset="0"/>
              </a:rPr>
              <a:t>Информационные и коммуникационные технологии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2143125"/>
            <a:ext cx="8229600" cy="2149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800" smtClean="0">
                <a:latin typeface="Arial" charset="0"/>
                <a:cs typeface="Arial" charset="0"/>
              </a:rPr>
              <a:t>совокупность  способов и приёмов обработки информации во всех видах человеческой деятельности с использованием современных средств связи, полиграфии, вычислительной техники и программного обеспечения.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altLang="ru-RU" sz="2800" b="1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71563"/>
            <a:ext cx="8174038" cy="4992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i="1" smtClean="0"/>
              <a:t>Телеконференции</a:t>
            </a:r>
            <a:r>
              <a:rPr lang="ru-RU" altLang="ru-RU" sz="2400" smtClean="0"/>
              <a:t> представляют собой сетевые средства поддержки коллективных дискуссий. Каждая телеконференция имеет название, соответствующее ее тематике. Многие телеконференции имеют иерархическую структуру, которая так же отражена в названиях групп.</a:t>
            </a:r>
            <a:endParaRPr lang="ru-RU" altLang="ru-RU" sz="2400" i="1" smtClean="0"/>
          </a:p>
          <a:p>
            <a:pPr algn="just">
              <a:lnSpc>
                <a:spcPct val="90000"/>
              </a:lnSpc>
            </a:pPr>
            <a:r>
              <a:rPr lang="ru-RU" altLang="ru-RU" sz="2400" i="1" smtClean="0"/>
              <a:t>Телеконференция</a:t>
            </a:r>
            <a:r>
              <a:rPr lang="ru-RU" altLang="ru-RU" sz="2400" smtClean="0"/>
              <a:t> - это группа новостей, объединяющая пользователей вокруг общей дискуссии.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Телеконференции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625" y="4143375"/>
            <a:ext cx="4857750" cy="2500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>
                <a:solidFill>
                  <a:schemeClr val="tx1"/>
                </a:solidFill>
              </a:rPr>
              <a:t>Учебная телеконференция предполагает формирование учебной задачи, проблемы, которые определяют все принимаемые технические, технологические и организационные решения.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071938"/>
            <a:ext cx="35004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Интернет-конференция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57250"/>
            <a:ext cx="8229600" cy="4525963"/>
          </a:xfrm>
        </p:spPr>
        <p:txBody>
          <a:bodyPr/>
          <a:lstStyle/>
          <a:p>
            <a:r>
              <a:rPr lang="ru-RU" altLang="ru-RU" smtClean="0"/>
              <a:t>Размещение материалов конференции</a:t>
            </a:r>
          </a:p>
          <a:p>
            <a:r>
              <a:rPr lang="ru-RU" altLang="ru-RU" smtClean="0"/>
              <a:t>Проведение опросов</a:t>
            </a:r>
          </a:p>
          <a:p>
            <a:r>
              <a:rPr lang="ru-RU" altLang="ru-RU" smtClean="0"/>
              <a:t>Обсуждение докладов в форуме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857500"/>
            <a:ext cx="89281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Телекоммуникационный проект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14288" algn="ctr">
              <a:buFont typeface="Arial" charset="0"/>
              <a:buNone/>
            </a:pPr>
            <a:r>
              <a:rPr lang="ru-RU" altLang="ru-RU" sz="2400" b="1" smtClean="0"/>
              <a:t>Учебный телекоммуникационный проект </a:t>
            </a:r>
          </a:p>
          <a:p>
            <a:pPr indent="14288" algn="ctr">
              <a:buFont typeface="Arial" charset="0"/>
              <a:buNone/>
            </a:pPr>
            <a:r>
              <a:rPr lang="ru-RU" altLang="ru-RU" sz="2400" smtClean="0"/>
              <a:t>совместная учебно-познавательная, исследовательская, творческая или игровая деятельность учащихся-партнеров, организованная на основе компьютерной телекоммуникации, имеющая общую проблему, цель, согласованные методы, способы деятельности, направленную на достижение совместного результата деятельности.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Основные требования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143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200" smtClean="0"/>
              <a:t>Наличие значимой в исследовательском, творческом плане проблемы/задачи, требующей интегрированного знания. </a:t>
            </a:r>
          </a:p>
          <a:p>
            <a:pPr>
              <a:lnSpc>
                <a:spcPct val="90000"/>
              </a:lnSpc>
            </a:pPr>
            <a:r>
              <a:rPr lang="ru-RU" altLang="ru-RU" sz="2200" smtClean="0"/>
              <a:t>Практическая, теоретическая, познавательная значимость предполагаемых результатов (например, доклад; совместный выпуск газеты, альманаха с репортажами с места событий; план мероприятий, и пр.). </a:t>
            </a:r>
          </a:p>
          <a:p>
            <a:pPr>
              <a:lnSpc>
                <a:spcPct val="90000"/>
              </a:lnSpc>
            </a:pPr>
            <a:r>
              <a:rPr lang="ru-RU" altLang="ru-RU" sz="2200" smtClean="0"/>
              <a:t>Самостоятельная (индивидуальная, парная, групповая) деятельность учащихся. </a:t>
            </a:r>
          </a:p>
          <a:p>
            <a:pPr>
              <a:lnSpc>
                <a:spcPct val="90000"/>
              </a:lnSpc>
            </a:pPr>
            <a:r>
              <a:rPr lang="ru-RU" altLang="ru-RU" sz="2200" smtClean="0"/>
              <a:t>Структурирование содержательной части проекта (с указанием поэтапных результатов). </a:t>
            </a:r>
          </a:p>
          <a:p>
            <a:pPr>
              <a:lnSpc>
                <a:spcPct val="90000"/>
              </a:lnSpc>
            </a:pPr>
            <a:r>
              <a:rPr lang="ru-RU" altLang="ru-RU" sz="2200" smtClean="0"/>
              <a:t>Использование исследовательских методов, предусматривающих определенную последовательность действий</a:t>
            </a:r>
          </a:p>
          <a:p>
            <a:pPr>
              <a:lnSpc>
                <a:spcPct val="90000"/>
              </a:lnSpc>
            </a:pPr>
            <a:endParaRPr lang="ru-RU" altLang="ru-RU" sz="220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Федеральные порталы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000125"/>
            <a:ext cx="842962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smtClean="0"/>
              <a:t>Федеральный портал «Российское образование» - </a:t>
            </a:r>
            <a:r>
              <a:rPr lang="ru-RU" altLang="ru-RU" sz="1800" smtClean="0">
                <a:hlinkClick r:id="rId2"/>
              </a:rPr>
              <a:t>www.edu.ru</a:t>
            </a:r>
            <a:endParaRPr lang="ru-RU" altLang="ru-RU" sz="18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Российский общеобразовательный портал - </a:t>
            </a:r>
            <a:r>
              <a:rPr lang="ru-RU" altLang="ru-RU" sz="1800" smtClean="0">
                <a:hlinkClick r:id="rId3"/>
              </a:rPr>
              <a:t>www.school.edu.ru</a:t>
            </a:r>
            <a:endParaRPr lang="ru-RU" altLang="ru-RU" sz="18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Дополнительное образование детей - </a:t>
            </a:r>
            <a:r>
              <a:rPr lang="ru-RU" altLang="ru-RU" sz="1800" smtClean="0">
                <a:hlinkClick r:id="rId4"/>
              </a:rPr>
              <a:t>www.vidod.edu.ru</a:t>
            </a:r>
            <a:endParaRPr lang="ru-RU" altLang="ru-RU" sz="18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Портал информационной поддержки единого государственного экзамена - </a:t>
            </a:r>
            <a:r>
              <a:rPr lang="ru-RU" altLang="ru-RU" sz="1800" smtClean="0">
                <a:hlinkClick r:id="rId5"/>
              </a:rPr>
              <a:t>www.ege.edu.ru</a:t>
            </a:r>
            <a:endParaRPr lang="ru-RU" altLang="ru-RU" sz="18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Естественно-научный образовательный портал - </a:t>
            </a:r>
            <a:r>
              <a:rPr lang="ru-RU" altLang="ru-RU" sz="1800" smtClean="0">
                <a:hlinkClick r:id="rId6"/>
              </a:rPr>
              <a:t>www.en.edu.ru</a:t>
            </a:r>
            <a:endParaRPr lang="ru-RU" altLang="ru-RU" sz="18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Федеральный образовательный портал «Экономика. Социология. Менеджмент» - </a:t>
            </a:r>
            <a:r>
              <a:rPr lang="ru-RU" altLang="ru-RU" sz="1800" smtClean="0">
                <a:hlinkClick r:id="rId7"/>
              </a:rPr>
              <a:t>www.ecsocman.edu.ru</a:t>
            </a:r>
            <a:endParaRPr lang="ru-RU" altLang="ru-RU" sz="18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Федеральный правовой портал «Юридическая Россия» - </a:t>
            </a:r>
            <a:r>
              <a:rPr lang="ru-RU" altLang="ru-RU" sz="1800" smtClean="0">
                <a:hlinkClick r:id="rId8"/>
              </a:rPr>
              <a:t>www.law.edu.ru</a:t>
            </a:r>
            <a:endParaRPr lang="ru-RU" altLang="ru-RU" sz="18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Социально-гуманитарное и политологическое образование - </a:t>
            </a:r>
            <a:r>
              <a:rPr lang="ru-RU" altLang="ru-RU" sz="1800" smtClean="0">
                <a:hlinkClick r:id="rId9"/>
              </a:rPr>
              <a:t>www.humanities.edu.ru</a:t>
            </a:r>
            <a:endParaRPr lang="ru-RU" altLang="ru-RU" sz="18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Инженерное образование - </a:t>
            </a:r>
            <a:r>
              <a:rPr lang="ru-RU" altLang="ru-RU" sz="1800" smtClean="0">
                <a:hlinkClick r:id="rId10"/>
              </a:rPr>
              <a:t>www.techno.edu.ru</a:t>
            </a:r>
            <a:endParaRPr lang="ru-RU" altLang="ru-RU" sz="18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Информационно-коммуникационные технологиии в образовании - </a:t>
            </a:r>
            <a:r>
              <a:rPr lang="ru-RU" altLang="ru-RU" sz="1800" smtClean="0">
                <a:hlinkClick r:id="rId11"/>
              </a:rPr>
              <a:t>www.ict.edu.ru</a:t>
            </a:r>
            <a:endParaRPr lang="ru-RU" altLang="ru-RU" sz="18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Поддержка процессов обучения в странах СНГ - </a:t>
            </a:r>
            <a:r>
              <a:rPr lang="ru-RU" altLang="ru-RU" sz="1800" smtClean="0">
                <a:hlinkClick r:id="rId12"/>
              </a:rPr>
              <a:t>www.sng.edu.ru</a:t>
            </a:r>
            <a:endParaRPr lang="ru-RU" altLang="ru-RU" sz="18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Международное образование - </a:t>
            </a:r>
            <a:r>
              <a:rPr lang="ru-RU" altLang="ru-RU" sz="1800" smtClean="0">
                <a:hlinkClick r:id="rId13"/>
              </a:rPr>
              <a:t>www.international.edu.ru</a:t>
            </a:r>
            <a:endParaRPr lang="ru-RU" altLang="ru-RU" sz="18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Здоровье и образование - </a:t>
            </a:r>
            <a:r>
              <a:rPr lang="ru-RU" altLang="ru-RU" sz="1800" smtClean="0">
                <a:hlinkClick r:id="rId14"/>
              </a:rPr>
              <a:t>www.valeo.edu.ru</a:t>
            </a:r>
            <a:endParaRPr lang="ru-RU" altLang="ru-RU" sz="18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Федеральный специализированный информационный портал «Сравнительная образовательная политика» - </a:t>
            </a:r>
            <a:r>
              <a:rPr lang="ru-RU" altLang="ru-RU" sz="1800" smtClean="0">
                <a:hlinkClick r:id="rId15"/>
              </a:rPr>
              <a:t>www.comparative.edu.ru:9080/PortalWeb</a:t>
            </a:r>
            <a:endParaRPr lang="ru-RU" altLang="ru-RU" sz="180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8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/>
              <a:t>По информационным потребностям пользователей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ru-RU" altLang="ru-RU" sz="3200" b="1" smtClean="0"/>
              <a:t>Показатели качества ЭУ в соответствии с нормативными документами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601788"/>
            <a:ext cx="7772400" cy="52562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smtClean="0">
                <a:latin typeface="Arial" charset="0"/>
              </a:rPr>
              <a:t>2.2. Педагогические параметры.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smtClean="0">
                <a:latin typeface="Arial" charset="0"/>
              </a:rPr>
              <a:t>    </a:t>
            </a:r>
            <a:r>
              <a:rPr lang="ru-RU" altLang="ru-RU" sz="2400" b="1" smtClean="0">
                <a:latin typeface="Arial" charset="0"/>
                <a:hlinkClick r:id="rId2" action="ppaction://hlinksldjump"/>
              </a:rPr>
              <a:t>Дидактические показатели:</a:t>
            </a:r>
            <a:endParaRPr lang="ru-RU" altLang="ru-RU" sz="24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smtClean="0">
                <a:latin typeface="Arial" charset="0"/>
              </a:rPr>
              <a:t>научность;</a:t>
            </a:r>
          </a:p>
          <a:p>
            <a:pPr>
              <a:lnSpc>
                <a:spcPct val="80000"/>
              </a:lnSpc>
            </a:pPr>
            <a:r>
              <a:rPr lang="ru-RU" altLang="ru-RU" sz="2400" smtClean="0">
                <a:latin typeface="Arial" charset="0"/>
              </a:rPr>
              <a:t>доступность;</a:t>
            </a:r>
          </a:p>
          <a:p>
            <a:pPr>
              <a:lnSpc>
                <a:spcPct val="80000"/>
              </a:lnSpc>
            </a:pPr>
            <a:r>
              <a:rPr lang="ru-RU" altLang="ru-RU" sz="2400" smtClean="0">
                <a:latin typeface="Arial" charset="0"/>
              </a:rPr>
              <a:t>адаптивность;</a:t>
            </a:r>
          </a:p>
          <a:p>
            <a:pPr>
              <a:lnSpc>
                <a:spcPct val="80000"/>
              </a:lnSpc>
            </a:pPr>
            <a:r>
              <a:rPr lang="ru-RU" altLang="ru-RU" sz="2400" smtClean="0">
                <a:latin typeface="Arial" charset="0"/>
              </a:rPr>
              <a:t>наличие самостоятельного и активного обучения;</a:t>
            </a:r>
          </a:p>
          <a:p>
            <a:pPr>
              <a:lnSpc>
                <a:spcPct val="80000"/>
              </a:lnSpc>
            </a:pPr>
            <a:r>
              <a:rPr lang="ru-RU" altLang="ru-RU" sz="2400" smtClean="0">
                <a:latin typeface="Arial" charset="0"/>
              </a:rPr>
              <a:t>прочность усвоения результатов обучения;</a:t>
            </a:r>
          </a:p>
          <a:p>
            <a:pPr>
              <a:lnSpc>
                <a:spcPct val="80000"/>
              </a:lnSpc>
            </a:pPr>
            <a:r>
              <a:rPr lang="ru-RU" altLang="ru-RU" sz="2400" smtClean="0">
                <a:latin typeface="Arial" charset="0"/>
              </a:rPr>
              <a:t>интерактивность диалога.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smtClean="0">
                <a:latin typeface="Arial" charset="0"/>
              </a:rPr>
              <a:t>   </a:t>
            </a:r>
            <a:r>
              <a:rPr lang="ru-RU" altLang="ru-RU" sz="2400" b="1" smtClean="0">
                <a:latin typeface="Arial" charset="0"/>
              </a:rPr>
              <a:t>Методические показатели:</a:t>
            </a:r>
          </a:p>
          <a:p>
            <a:pPr>
              <a:lnSpc>
                <a:spcPct val="80000"/>
              </a:lnSpc>
            </a:pPr>
            <a:r>
              <a:rPr lang="ru-RU" altLang="ru-RU" sz="2400" smtClean="0">
                <a:latin typeface="Arial" charset="0"/>
              </a:rPr>
              <a:t>учет своеобразия и особенностей конкретной дисциплины;</a:t>
            </a:r>
          </a:p>
          <a:p>
            <a:pPr>
              <a:lnSpc>
                <a:spcPct val="80000"/>
              </a:lnSpc>
            </a:pPr>
            <a:r>
              <a:rPr lang="ru-RU" altLang="ru-RU" sz="2400" smtClean="0">
                <a:latin typeface="Arial" charset="0"/>
              </a:rPr>
              <a:t>учет специфики соответствующей науки;</a:t>
            </a:r>
          </a:p>
          <a:p>
            <a:pPr>
              <a:lnSpc>
                <a:spcPct val="80000"/>
              </a:lnSpc>
            </a:pPr>
            <a:r>
              <a:rPr lang="ru-RU" altLang="ru-RU" sz="2400" smtClean="0">
                <a:latin typeface="Arial" charset="0"/>
              </a:rPr>
              <a:t>реализация современных методов обработки информации.</a:t>
            </a:r>
          </a:p>
          <a:p>
            <a:pPr>
              <a:lnSpc>
                <a:spcPct val="80000"/>
              </a:lnSpc>
            </a:pPr>
            <a:endParaRPr kumimoji="1" lang="ru-RU" altLang="ru-RU" sz="1800" smtClean="0">
              <a:latin typeface="Arial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ru-RU" altLang="ru-RU" sz="180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99CCFF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1476375" y="333375"/>
            <a:ext cx="7667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chemeClr val="bg1"/>
                </a:solidFill>
              </a:rPr>
              <a:t>Электронные образовательные ресурсы</a:t>
            </a:r>
          </a:p>
        </p:txBody>
      </p:sp>
      <p:sp>
        <p:nvSpPr>
          <p:cNvPr id="2150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362950" cy="2374900"/>
          </a:xfrm>
        </p:spPr>
        <p:txBody>
          <a:bodyPr rtlCol="0">
            <a:normAutofit fontScale="92500" lnSpcReduction="10000"/>
          </a:bodyPr>
          <a:lstStyle/>
          <a:p>
            <a:pPr marL="0" indent="3556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/>
              <a:t>учебные материалы, представленные в электронном виде, призванные обеспечить образовательный процесс, содержащие учебную информацию и (или) методику обучения. </a:t>
            </a:r>
          </a:p>
          <a:p>
            <a:pPr marL="0" indent="355600" fontAlgn="auto">
              <a:spcAft>
                <a:spcPts val="0"/>
              </a:spcAft>
              <a:buFontTx/>
              <a:buChar char="-"/>
              <a:defRPr/>
            </a:pPr>
            <a:endParaRPr lang="ru-RU" sz="2100" dirty="0" smtClean="0"/>
          </a:p>
          <a:p>
            <a:pPr marL="0" indent="3556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err="1" smtClean="0"/>
              <a:t>ЭОР</a:t>
            </a:r>
            <a:r>
              <a:rPr lang="ru-RU" sz="2100" dirty="0" smtClean="0"/>
              <a:t> - понятие более общее (по сравнению с электронным учебным изданием), подразумевающее не только законченный продукт, но и ресурсы, которые находятся в различной стадии готовности (в том числе и на уровне технического задания, плана-проспекта и т.п.).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50" y="403225"/>
            <a:ext cx="627856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Электронные образовательные ресурсы (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ЭОР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688" y="4357688"/>
            <a:ext cx="7000875" cy="1477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66"/>
                </a:solidFill>
              </a:rPr>
              <a:t>Электронное издание</a:t>
            </a:r>
            <a:r>
              <a:rPr lang="ru-RU" dirty="0"/>
              <a:t> (по ГОСТ 7.83.2008) – это электронный документ (группа электронных документов), прошедший редакционно-издательскую обработку, предназначенный для распространения в неизменном виде, имеющий выходные сведения.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99CCFF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1258888" y="307975"/>
            <a:ext cx="78851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Классификация ЭОР (дидактическая специфика):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69325" cy="5183187"/>
          </a:xfrm>
        </p:spPr>
        <p:txBody>
          <a:bodyPr/>
          <a:lstStyle/>
          <a:p>
            <a:pPr marL="0" indent="355600">
              <a:spcBef>
                <a:spcPct val="10000"/>
              </a:spcBef>
            </a:pPr>
            <a:r>
              <a:rPr lang="ru-RU" altLang="ru-RU" sz="1600" smtClean="0"/>
              <a:t>учебно-методический комплекс по дисциплине;</a:t>
            </a:r>
          </a:p>
          <a:p>
            <a:pPr marL="0" indent="355600">
              <a:spcBef>
                <a:spcPct val="10000"/>
              </a:spcBef>
            </a:pPr>
            <a:r>
              <a:rPr lang="ru-RU" altLang="ru-RU" sz="1600" smtClean="0"/>
              <a:t>конспект лекций (текстографические или мультимедийные материалы);</a:t>
            </a:r>
          </a:p>
          <a:p>
            <a:pPr marL="0" indent="355600">
              <a:spcBef>
                <a:spcPct val="10000"/>
              </a:spcBef>
            </a:pPr>
            <a:r>
              <a:rPr lang="ru-RU" altLang="ru-RU" sz="1600" smtClean="0"/>
              <a:t>хрестоматия;</a:t>
            </a:r>
          </a:p>
          <a:p>
            <a:pPr marL="0" indent="355600">
              <a:spcBef>
                <a:spcPct val="10000"/>
              </a:spcBef>
            </a:pPr>
            <a:r>
              <a:rPr lang="ru-RU" altLang="ru-RU" sz="1600" smtClean="0"/>
              <a:t>словарь;</a:t>
            </a:r>
          </a:p>
          <a:p>
            <a:pPr marL="0" indent="355600">
              <a:spcBef>
                <a:spcPct val="10000"/>
              </a:spcBef>
            </a:pPr>
            <a:r>
              <a:rPr lang="ru-RU" altLang="ru-RU" sz="1600" smtClean="0"/>
              <a:t>справочник;</a:t>
            </a:r>
          </a:p>
          <a:p>
            <a:pPr marL="0" indent="355600">
              <a:spcBef>
                <a:spcPct val="10000"/>
              </a:spcBef>
            </a:pPr>
            <a:r>
              <a:rPr lang="ru-RU" altLang="ru-RU" sz="1600" smtClean="0"/>
              <a:t>практикумы (комплекты практических заданий, сборники задач, лабораторные работы, виртуальные практикумы, кейсы, деловые игры);</a:t>
            </a:r>
          </a:p>
          <a:p>
            <a:pPr marL="0" indent="355600">
              <a:spcBef>
                <a:spcPct val="10000"/>
              </a:spcBef>
            </a:pPr>
            <a:r>
              <a:rPr lang="ru-RU" altLang="ru-RU" sz="1600" smtClean="0"/>
              <a:t>сопровождение курсовых и дипломных работ, проведения научно-исследовательской работы;</a:t>
            </a:r>
          </a:p>
          <a:p>
            <a:pPr marL="0" indent="355600">
              <a:spcBef>
                <a:spcPct val="10000"/>
              </a:spcBef>
            </a:pPr>
            <a:r>
              <a:rPr lang="ru-RU" altLang="ru-RU" sz="1600" smtClean="0"/>
              <a:t>тесты, комплекты тестовых заданий;</a:t>
            </a:r>
          </a:p>
          <a:p>
            <a:pPr marL="0" indent="355600">
              <a:spcBef>
                <a:spcPct val="10000"/>
              </a:spcBef>
            </a:pPr>
            <a:r>
              <a:rPr lang="ru-RU" altLang="ru-RU" sz="1600" smtClean="0"/>
              <a:t>иллюстративный материал (набор мультимедийных слайдов, анимационные и видеофрагменты);</a:t>
            </a:r>
          </a:p>
          <a:p>
            <a:pPr marL="0" indent="355600">
              <a:spcBef>
                <a:spcPct val="10000"/>
              </a:spcBef>
            </a:pPr>
            <a:r>
              <a:rPr lang="ru-RU" altLang="ru-RU" sz="1600" smtClean="0"/>
              <a:t>аудиосопровождение;</a:t>
            </a:r>
          </a:p>
          <a:p>
            <a:pPr marL="0" indent="355600">
              <a:spcBef>
                <a:spcPct val="10000"/>
              </a:spcBef>
            </a:pPr>
            <a:r>
              <a:rPr lang="ru-RU" altLang="ru-RU" sz="1600" smtClean="0"/>
              <a:t>методические указания (содержит методику изучения дисциплины, выполнения практических и лабораторных работ, решения задач, проведения курсовых, дипломных и научно-исследовательских работ, организации и исполнения деловых игр, исполнения кейсов и т.п.);</a:t>
            </a:r>
          </a:p>
          <a:p>
            <a:pPr marL="0" indent="355600">
              <a:spcBef>
                <a:spcPct val="10000"/>
              </a:spcBef>
            </a:pPr>
            <a:r>
              <a:rPr lang="ru-RU" altLang="ru-RU" sz="1600" smtClean="0"/>
              <a:t>учебно-методическое пособие (различные комбинации методических указаний с другими видами учебных пособий).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1500" y="500063"/>
            <a:ext cx="788511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Классификация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ЭОР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(дидактическая специфика):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Показатели качества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ЭОР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357313"/>
            <a:ext cx="7772400" cy="5256212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latin typeface="Arial" charset="0"/>
              </a:rPr>
              <a:t>1.Педагогические параметры.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latin typeface="Arial" charset="0"/>
              </a:rPr>
              <a:t>    </a:t>
            </a:r>
            <a:r>
              <a:rPr lang="ru-RU" sz="2400" b="1" dirty="0" smtClean="0">
                <a:latin typeface="Arial" charset="0"/>
                <a:hlinkClick r:id="rId2" action="ppaction://hlinksldjump"/>
              </a:rPr>
              <a:t>Дидактические показатели:</a:t>
            </a:r>
            <a:endParaRPr lang="ru-RU" sz="2400" b="1" dirty="0" smtClean="0"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научность;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доступность;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адаптивность;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наличие самостоятельного и активного обучения;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прочность усвоения результатов обучения;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интерактивность диалога.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latin typeface="Arial" charset="0"/>
              </a:rPr>
              <a:t>   </a:t>
            </a:r>
            <a:r>
              <a:rPr lang="ru-RU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Методические показатели: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учет своеобразия и особенностей конкретной дисциплины;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учет специфики соответствующей науки;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charset="0"/>
              </a:rPr>
              <a:t>реализация современных методов обработки информации.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1" lang="ru-RU" sz="1800" dirty="0" smtClean="0">
              <a:latin typeface="Arial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ru-RU" sz="1800" dirty="0" smtClean="0"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71625"/>
            <a:ext cx="8820150" cy="5516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200" b="1" smtClean="0">
                <a:latin typeface="Arial" charset="0"/>
              </a:rPr>
              <a:t>2.Эргономические параметры</a:t>
            </a:r>
            <a:r>
              <a:rPr lang="ru-RU" altLang="ru-RU" sz="2200" smtClean="0">
                <a:latin typeface="Arial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altLang="ru-RU" sz="2200" smtClean="0">
                <a:latin typeface="Arial" charset="0"/>
              </a:rPr>
              <a:t>учет возрастных и индивидуальных особенностей обучаемых;</a:t>
            </a:r>
          </a:p>
          <a:p>
            <a:pPr>
              <a:lnSpc>
                <a:spcPct val="80000"/>
              </a:lnSpc>
            </a:pPr>
            <a:r>
              <a:rPr lang="ru-RU" altLang="ru-RU" sz="2200" smtClean="0">
                <a:latin typeface="Arial" charset="0"/>
              </a:rPr>
              <a:t>обеспечение повышения уровня мотивации обучения;</a:t>
            </a:r>
          </a:p>
          <a:p>
            <a:pPr>
              <a:lnSpc>
                <a:spcPct val="80000"/>
              </a:lnSpc>
            </a:pPr>
            <a:r>
              <a:rPr lang="ru-RU" altLang="ru-RU" sz="2400" b="1" smtClean="0">
                <a:hlinkClick r:id="rId2" action="ppaction://hlinksldjump"/>
              </a:rPr>
              <a:t>Требования к представлению в ЭОР учебной информации</a:t>
            </a:r>
            <a:endParaRPr lang="ru-RU" altLang="ru-RU" sz="24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b="1" smtClean="0">
                <a:hlinkClick r:id="rId3" action="ppaction://hlinksldjump"/>
              </a:rPr>
              <a:t>Требования к компоновке объектов на экране для успешного восприятия</a:t>
            </a:r>
            <a:endParaRPr lang="ru-RU" altLang="ru-RU" sz="24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200" smtClean="0">
                <a:latin typeface="Arial" charset="0"/>
              </a:rPr>
              <a:t>требования к организации диалога;</a:t>
            </a:r>
          </a:p>
          <a:p>
            <a:pPr>
              <a:lnSpc>
                <a:spcPct val="80000"/>
              </a:lnSpc>
            </a:pPr>
            <a:r>
              <a:rPr lang="ru-RU" altLang="ru-RU" sz="2200" b="1" smtClean="0">
                <a:latin typeface="Arial" charset="0"/>
                <a:hlinkClick r:id="rId4" action="ppaction://hlinksldjump"/>
              </a:rPr>
              <a:t>требования к цветовым характеристикам;</a:t>
            </a:r>
            <a:endParaRPr lang="ru-RU" altLang="ru-RU" sz="22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200" b="1" smtClean="0">
                <a:latin typeface="Arial" charset="0"/>
                <a:hlinkClick r:id="rId5" action="ppaction://hlinksldjump"/>
              </a:rPr>
              <a:t>требования к буквенно-цифровой символике и знакам;</a:t>
            </a:r>
            <a:endParaRPr lang="ru-RU" altLang="ru-RU" sz="2200" b="1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200" b="1" smtClean="0">
                <a:latin typeface="Arial" charset="0"/>
              </a:rPr>
              <a:t>3.Эстетические параметры:</a:t>
            </a:r>
          </a:p>
          <a:p>
            <a:pPr>
              <a:lnSpc>
                <a:spcPct val="80000"/>
              </a:lnSpc>
            </a:pPr>
            <a:r>
              <a:rPr lang="ru-RU" altLang="ru-RU" sz="2200" smtClean="0">
                <a:latin typeface="Arial" charset="0"/>
              </a:rPr>
              <a:t>соответствие эстетического оформления функциональному назначению ЭУ;</a:t>
            </a:r>
          </a:p>
          <a:p>
            <a:pPr>
              <a:lnSpc>
                <a:spcPct val="80000"/>
              </a:lnSpc>
            </a:pPr>
            <a:r>
              <a:rPr lang="ru-RU" altLang="ru-RU" sz="2200" smtClean="0">
                <a:latin typeface="Arial" charset="0"/>
              </a:rPr>
              <a:t>соответствие цветового колорита назначению ЭУ и эргономическим требованиям;</a:t>
            </a:r>
          </a:p>
          <a:p>
            <a:pPr>
              <a:lnSpc>
                <a:spcPct val="80000"/>
              </a:lnSpc>
            </a:pPr>
            <a:r>
              <a:rPr lang="ru-RU" altLang="ru-RU" sz="2200" smtClean="0">
                <a:latin typeface="Arial" charset="0"/>
              </a:rPr>
              <a:t>упорядоченность и выразительность графических и изобразительных элементов.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3000" y="428625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Показатели качества ЭОР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4E89DAA8-2BD2-469F-ADC1-D2AE2A5D295E}" type="slidenum">
              <a:rPr lang="ru-RU"/>
              <a:pPr algn="ctr">
                <a:defRPr/>
              </a:pPr>
              <a:t>4</a:t>
            </a:fld>
            <a:endParaRPr lang="ru-RU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593725"/>
            <a:ext cx="8002588" cy="1406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0066"/>
                </a:solidFill>
                <a:latin typeface="Arial Black" pitchFamily="34" charset="0"/>
              </a:rPr>
              <a:t>Информационные  и коммуникационные образовательные технологии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133600"/>
            <a:ext cx="8858250" cy="430847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smtClean="0">
                <a:latin typeface="Arial" charset="0"/>
                <a:cs typeface="Arial" charset="0"/>
              </a:rPr>
              <a:t>	</a:t>
            </a:r>
            <a:r>
              <a:rPr lang="ru-RU" altLang="ru-RU" sz="2800" smtClean="0">
                <a:latin typeface="Arial" charset="0"/>
                <a:cs typeface="Arial" charset="0"/>
              </a:rPr>
              <a:t>Все технологии в сфере образования, использующие специальные технические информационные средства </a:t>
            </a:r>
            <a:r>
              <a:rPr lang="ru-RU" altLang="ru-RU" sz="2600" smtClean="0">
                <a:latin typeface="Arial" charset="0"/>
                <a:cs typeface="Arial" charset="0"/>
              </a:rPr>
              <a:t>(аудио, кино, видео, компьютер )</a:t>
            </a:r>
            <a:r>
              <a:rPr lang="ru-RU" altLang="ru-RU" sz="2800" smtClean="0">
                <a:latin typeface="Arial" charset="0"/>
                <a:cs typeface="Arial" charset="0"/>
              </a:rPr>
              <a:t> </a:t>
            </a:r>
            <a:r>
              <a:rPr lang="ru-RU" altLang="ru-RU" sz="2800" u="sng" smtClean="0">
                <a:latin typeface="Arial" charset="0"/>
                <a:cs typeface="Arial" charset="0"/>
              </a:rPr>
              <a:t>для достижения педагогических целей.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smtClean="0">
                <a:latin typeface="Arial" charset="0"/>
                <a:cs typeface="Arial" charset="0"/>
              </a:rPr>
              <a:t>	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smtClean="0">
                <a:latin typeface="Arial" charset="0"/>
                <a:cs typeface="Arial" charset="0"/>
              </a:rPr>
              <a:t>С позиций информационного подхода  любая педагогическая технология может быть названа информационной, так как сущность процесса обучения составляет движение и преобразование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/>
              <a:t>Требования к представлению в ЭОР </a:t>
            </a:r>
            <a:br>
              <a:rPr lang="ru-RU" altLang="ru-RU" sz="3200" b="1" smtClean="0"/>
            </a:br>
            <a:r>
              <a:rPr lang="ru-RU" altLang="ru-RU" sz="3200" b="1" smtClean="0"/>
              <a:t>учебной информации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46250"/>
            <a:ext cx="7989888" cy="5040313"/>
          </a:xfrm>
        </p:spPr>
        <p:txBody>
          <a:bodyPr/>
          <a:lstStyle/>
          <a:p>
            <a:pPr marL="93663" indent="-93663">
              <a:lnSpc>
                <a:spcPct val="80000"/>
              </a:lnSpc>
              <a:buFontTx/>
              <a:buNone/>
            </a:pPr>
            <a:r>
              <a:rPr lang="ru-RU" altLang="ru-RU" sz="2400" smtClean="0">
                <a:latin typeface="Arial" charset="0"/>
              </a:rPr>
              <a:t>      1. Информация по выбранному предмету или курсу должна быть хорошо </a:t>
            </a:r>
            <a:r>
              <a:rPr lang="ru-RU" altLang="ru-RU" sz="2400" smtClean="0">
                <a:latin typeface="Arial" charset="0"/>
                <a:hlinkClick r:id="rId2" action="ppaction://hlinksldjump"/>
              </a:rPr>
              <a:t>структурирована</a:t>
            </a:r>
            <a:r>
              <a:rPr lang="ru-RU" altLang="ru-RU" sz="2400" smtClean="0">
                <a:latin typeface="Arial" charset="0"/>
              </a:rPr>
              <a:t> и представлять собой законченные фрагменты курса с ограниченным числом новых понятий.</a:t>
            </a:r>
          </a:p>
          <a:p>
            <a:pPr marL="93663" indent="-93663">
              <a:lnSpc>
                <a:spcPct val="80000"/>
              </a:lnSpc>
              <a:buFontTx/>
              <a:buNone/>
            </a:pPr>
            <a:endParaRPr lang="ru-RU" altLang="ru-RU" sz="2400" smtClean="0">
              <a:latin typeface="Arial" charset="0"/>
            </a:endParaRPr>
          </a:p>
          <a:p>
            <a:pPr marL="93663" indent="-93663">
              <a:lnSpc>
                <a:spcPct val="80000"/>
              </a:lnSpc>
              <a:buFontTx/>
              <a:buNone/>
            </a:pPr>
            <a:r>
              <a:rPr lang="ru-RU" altLang="ru-RU" sz="2400" smtClean="0">
                <a:latin typeface="Arial" charset="0"/>
              </a:rPr>
              <a:t>       2. Структурным элементам учебного курса должны соответствовать </a:t>
            </a:r>
            <a:r>
              <a:rPr lang="ru-RU" altLang="ru-RU" sz="2400" b="1" smtClean="0">
                <a:latin typeface="Arial" charset="0"/>
                <a:hlinkClick r:id="rId3" action="ppaction://hlinksldjump"/>
              </a:rPr>
              <a:t>ключевые темы </a:t>
            </a:r>
            <a:r>
              <a:rPr lang="ru-RU" altLang="ru-RU" sz="2400" smtClean="0">
                <a:latin typeface="Arial" charset="0"/>
              </a:rPr>
              <a:t>с гипертекстом, иллюстрациями, аудио и видео комментариями или видео иллюстрациями.</a:t>
            </a:r>
          </a:p>
          <a:p>
            <a:pPr marL="93663" indent="-93663">
              <a:lnSpc>
                <a:spcPct val="80000"/>
              </a:lnSpc>
              <a:buFontTx/>
              <a:buNone/>
            </a:pPr>
            <a:endParaRPr lang="ru-RU" altLang="ru-RU" sz="2400" smtClean="0">
              <a:latin typeface="Arial" charset="0"/>
            </a:endParaRPr>
          </a:p>
          <a:p>
            <a:pPr marL="93663" indent="-93663">
              <a:lnSpc>
                <a:spcPct val="80000"/>
              </a:lnSpc>
              <a:buFontTx/>
              <a:buNone/>
            </a:pPr>
            <a:r>
              <a:rPr lang="ru-RU" altLang="ru-RU" sz="2400" smtClean="0">
                <a:latin typeface="Arial" charset="0"/>
              </a:rPr>
              <a:t>      3. Основные фрагменты учебника (или отдельные темы) наряду с текстом и иллюстрациями должны содержать аудио или видеозапись авторского (или лекторского) изложения материала.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34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305" b="7382"/>
          <a:stretch>
            <a:fillRect/>
          </a:stretch>
        </p:blipFill>
        <p:spPr>
          <a:xfrm>
            <a:off x="714375" y="642938"/>
            <a:ext cx="7489825" cy="548798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036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01013" y="6092825"/>
            <a:ext cx="865187" cy="549275"/>
          </a:xfrm>
          <a:prstGeom prst="rightArrow">
            <a:avLst>
              <a:gd name="adj1" fmla="val 50000"/>
              <a:gd name="adj2" fmla="val 393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/>
              <a:t>Требования к представлению учебной информации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89888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b="1" smtClean="0">
                <a:latin typeface="Arial" charset="0"/>
              </a:rPr>
              <a:t> </a:t>
            </a:r>
            <a:r>
              <a:rPr lang="ru-RU" altLang="ru-RU" sz="2800" smtClean="0">
                <a:latin typeface="Arial" charset="0"/>
              </a:rPr>
              <a:t>4. Текстовая информация может дублировать некоторую часть «живых» лекций. </a:t>
            </a:r>
          </a:p>
          <a:p>
            <a:pPr>
              <a:buFontTx/>
              <a:buNone/>
            </a:pPr>
            <a:endParaRPr lang="ru-RU" altLang="ru-RU" sz="2000" smtClean="0">
              <a:latin typeface="Arial" charset="0"/>
            </a:endParaRPr>
          </a:p>
          <a:p>
            <a:pPr>
              <a:buFontTx/>
              <a:buNone/>
            </a:pPr>
            <a:r>
              <a:rPr lang="ru-RU" altLang="ru-RU" sz="2800" smtClean="0">
                <a:latin typeface="Arial" charset="0"/>
              </a:rPr>
              <a:t>5. Иллюстрации, предъявляющие сложные модели или устройства, должны быть снабжены системой </a:t>
            </a:r>
            <a:r>
              <a:rPr lang="ru-RU" altLang="ru-RU" sz="2800" b="1" smtClean="0">
                <a:latin typeface="Arial" charset="0"/>
              </a:rPr>
              <a:t>мгновенной подсказки </a:t>
            </a:r>
            <a:r>
              <a:rPr lang="ru-RU" altLang="ru-RU" sz="2800" smtClean="0">
                <a:latin typeface="Arial" charset="0"/>
              </a:rPr>
              <a:t>(помощи), появляющейся или исчезающей синхронно с движением курсора по отдельным элементам иллюстрации.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ru-RU" altLang="ru-RU" sz="3200" b="1" smtClean="0"/>
              <a:t>Требования к представлению </a:t>
            </a:r>
            <a:br>
              <a:rPr lang="ru-RU" altLang="ru-RU" sz="3200" b="1" smtClean="0"/>
            </a:br>
            <a:r>
              <a:rPr lang="ru-RU" altLang="ru-RU" sz="3200" b="1" smtClean="0"/>
              <a:t>учебной информации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74813"/>
            <a:ext cx="8134350" cy="51831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latin typeface="Arial" charset="0"/>
              </a:rPr>
              <a:t> </a:t>
            </a:r>
            <a:r>
              <a:rPr lang="ru-RU" altLang="ru-RU" sz="2400" smtClean="0">
                <a:latin typeface="Arial" charset="0"/>
              </a:rPr>
              <a:t>6 В ЭОР рекомендуется использовать </a:t>
            </a:r>
            <a:r>
              <a:rPr lang="ru-RU" altLang="ru-RU" sz="2400" b="1" smtClean="0">
                <a:latin typeface="Arial" charset="0"/>
                <a:hlinkClick r:id="rId2" action="ppaction://hlinksldjump"/>
              </a:rPr>
              <a:t>многооконный интерфейс</a:t>
            </a:r>
            <a:r>
              <a:rPr lang="ru-RU" altLang="ru-RU" sz="2400" b="1" smtClean="0">
                <a:latin typeface="Arial" charset="0"/>
              </a:rPr>
              <a:t>, </a:t>
            </a:r>
            <a:r>
              <a:rPr lang="ru-RU" altLang="ru-RU" sz="2400" smtClean="0">
                <a:latin typeface="Arial" charset="0"/>
              </a:rPr>
              <a:t>когда в каждом окне будет представлена связанная информация.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Arial" charset="0"/>
              </a:rPr>
              <a:t>7. Текстовая часть должна сопровождаться многочисленными </a:t>
            </a:r>
            <a:r>
              <a:rPr lang="ru-RU" altLang="ru-RU" sz="2400" b="1" smtClean="0">
                <a:latin typeface="Arial" charset="0"/>
                <a:hlinkClick r:id="rId3" action="ppaction://hlinksldjump"/>
              </a:rPr>
              <a:t>перекрестными ссылками </a:t>
            </a:r>
            <a:r>
              <a:rPr lang="ru-RU" altLang="ru-RU" sz="2400" b="1" smtClean="0">
                <a:latin typeface="Arial" charset="0"/>
              </a:rPr>
              <a:t>(гипертекст), </a:t>
            </a:r>
            <a:r>
              <a:rPr lang="ru-RU" altLang="ru-RU" sz="2400" smtClean="0">
                <a:latin typeface="Arial" charset="0"/>
              </a:rPr>
              <a:t>позволяющими сократить время поиска необходимой информации, а также мощным поисковым центром и индексом. Перспективным элементом может быть подключение специализированного толкового словаря по данной предметной области.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Arial" charset="0"/>
              </a:rPr>
              <a:t>8. Дополнительная </a:t>
            </a:r>
            <a:r>
              <a:rPr lang="ru-RU" altLang="ru-RU" sz="2400" b="1" smtClean="0">
                <a:latin typeface="Arial" charset="0"/>
                <a:hlinkClick r:id="rId4" action="ppaction://hlinksldjump"/>
              </a:rPr>
              <a:t>видеоинформация</a:t>
            </a:r>
            <a:r>
              <a:rPr lang="ru-RU" altLang="ru-RU" sz="2400" b="1" smtClean="0">
                <a:latin typeface="Arial" charset="0"/>
              </a:rPr>
              <a:t> </a:t>
            </a:r>
            <a:r>
              <a:rPr lang="ru-RU" altLang="ru-RU" sz="2400" smtClean="0">
                <a:latin typeface="Arial" charset="0"/>
              </a:rPr>
              <a:t>или анимированные клипы должны сопровождать те разделы курса, которые трудно понять в текстовом изложении. </a:t>
            </a: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98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075" t="10828" r="11444" b="16241"/>
          <a:stretch>
            <a:fillRect/>
          </a:stretch>
        </p:blipFill>
        <p:spPr>
          <a:xfrm>
            <a:off x="285750" y="642938"/>
            <a:ext cx="8248650" cy="582136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108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72438" y="6237288"/>
            <a:ext cx="827087" cy="360362"/>
          </a:xfrm>
          <a:prstGeom prst="rightArrow">
            <a:avLst>
              <a:gd name="adj1" fmla="val 50000"/>
              <a:gd name="adj2" fmla="val 573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/>
              <a:t>Требования к представлению в ЭУ учебной информации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8207375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latin typeface="Arial" charset="0"/>
              </a:rPr>
              <a:t> </a:t>
            </a:r>
            <a:r>
              <a:rPr lang="ru-RU" altLang="ru-RU" sz="1800" smtClean="0">
                <a:latin typeface="Arial" charset="0"/>
              </a:rPr>
              <a:t>9.</a:t>
            </a:r>
            <a:r>
              <a:rPr lang="ru-RU" altLang="ru-RU" sz="1800" b="1" smtClean="0">
                <a:latin typeface="Arial" charset="0"/>
              </a:rPr>
              <a:t> </a:t>
            </a:r>
            <a:r>
              <a:rPr lang="ru-RU" altLang="ru-RU" sz="2400" b="1" smtClean="0">
                <a:latin typeface="Arial" charset="0"/>
              </a:rPr>
              <a:t>Аудиоинформация </a:t>
            </a:r>
            <a:r>
              <a:rPr lang="ru-RU" altLang="ru-RU" sz="2400" smtClean="0">
                <a:latin typeface="Arial" charset="0"/>
              </a:rPr>
              <a:t>представляется незаменимой при изучении звучания музыкальных инструментов, распознавании птиц по их пению, определении болезней по шумам в сердце, обучении иностранным языкам и т. д. Во многих случаях она является основной содержательной частью учебника.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smtClean="0">
                <a:latin typeface="Arial" charset="0"/>
              </a:rPr>
              <a:t>10. Весь ЭУ должен включать возможность </a:t>
            </a:r>
            <a:r>
              <a:rPr lang="ru-RU" altLang="ru-RU" sz="2400" b="1" smtClean="0">
                <a:latin typeface="Arial" charset="0"/>
                <a:hlinkClick r:id="rId2" action="ppaction://hlinksldjump"/>
              </a:rPr>
              <a:t>копирования</a:t>
            </a:r>
            <a:r>
              <a:rPr lang="ru-RU" altLang="ru-RU" sz="2400" b="1" smtClean="0">
                <a:latin typeface="Arial" charset="0"/>
              </a:rPr>
              <a:t> </a:t>
            </a:r>
            <a:r>
              <a:rPr lang="ru-RU" altLang="ru-RU" sz="2400" smtClean="0">
                <a:latin typeface="Arial" charset="0"/>
              </a:rPr>
              <a:t>выбранной информации, ее </a:t>
            </a:r>
            <a:r>
              <a:rPr lang="ru-RU" altLang="ru-RU" sz="2400" b="1" smtClean="0">
                <a:latin typeface="Arial" charset="0"/>
              </a:rPr>
              <a:t>редактирования </a:t>
            </a:r>
            <a:r>
              <a:rPr lang="ru-RU" altLang="ru-RU" sz="2400" smtClean="0">
                <a:latin typeface="Arial" charset="0"/>
              </a:rPr>
              <a:t>в блокноте </a:t>
            </a:r>
            <a:r>
              <a:rPr lang="ru-RU" altLang="ru-RU" sz="2400" b="1" smtClean="0">
                <a:latin typeface="Arial" charset="0"/>
              </a:rPr>
              <a:t>и распечатки </a:t>
            </a:r>
            <a:r>
              <a:rPr lang="ru-RU" altLang="ru-RU" sz="2400" smtClean="0">
                <a:latin typeface="Arial" charset="0"/>
              </a:rPr>
              <a:t>без выхода из самого учебника. Это позволит готовить курсовые работы и рефераты непосредственно с помощью ЭУ.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smtClean="0">
              <a:latin typeface="Arial" charset="0"/>
            </a:endParaRPr>
          </a:p>
        </p:txBody>
      </p:sp>
      <p:sp>
        <p:nvSpPr>
          <p:cNvPr id="48132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01013" y="6237288"/>
            <a:ext cx="792162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960438"/>
          </a:xfrm>
        </p:spPr>
        <p:txBody>
          <a:bodyPr rtlCol="0">
            <a:normAutofit fontScale="90000"/>
          </a:bodyPr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ru-RU" sz="3600" b="1" dirty="0"/>
              <a:t>Компоновка объектов на экране для успешного восприятия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643063"/>
            <a:ext cx="8351838" cy="482441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200" b="1" smtClean="0">
                <a:latin typeface="Arial" charset="0"/>
              </a:rPr>
              <a:t>Компоновать объекты целесообразно следующим образом:</a:t>
            </a:r>
            <a:endParaRPr lang="ru-RU" sz="2200" smtClean="0"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smtClean="0">
                <a:latin typeface="Arial" charset="0"/>
              </a:rPr>
              <a:t>Близко друг от друга, так как чем ближе (при прочих равных условиях) объекты друг к другу в зрительном поле, тем с большей вероятностью они организуются в единые, целостные образы.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200" smtClean="0"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smtClean="0">
                <a:latin typeface="Arial" charset="0"/>
              </a:rPr>
              <a:t>По сходству процессов, так как чем больше сходство и целостность образов, тем с большей вероятностью они организуются.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200" smtClean="0"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smtClean="0">
                <a:latin typeface="Arial" charset="0"/>
              </a:rPr>
              <a:t>С учетом свойств продолжения, так как чем больше элементы в зрительном поле оказываются в местах, соответствующих продолжению закономерной последовательности (функционируют как части знакомых контуров), тем с большей вероятностью они организуются в целостные единые образы.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200" smtClean="0">
                <a:latin typeface="Arial" charset="0"/>
              </a:rPr>
              <a:t>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200" smtClean="0"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4063"/>
            <a:ext cx="8229600" cy="960437"/>
          </a:xfrm>
        </p:spPr>
        <p:txBody>
          <a:bodyPr rtlCol="0">
            <a:normAutofit fontScale="90000"/>
          </a:bodyPr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ru-RU" sz="3200" b="1" smtClean="0"/>
              <a:t>Компоновка объектов на экране для успешного восприятия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00188"/>
            <a:ext cx="8351838" cy="4538662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smtClean="0">
                <a:latin typeface="Arial" charset="0"/>
              </a:rPr>
              <a:t>С учетом особенности выделения предмета и фона при выборе формы объектов, размеров букв и цифр, насыщенности цвета, расположения текста и т.д.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900" smtClean="0"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smtClean="0">
                <a:latin typeface="Arial" charset="0"/>
              </a:rPr>
              <a:t>Не перегружая визуальную информацию деталями, яркими и контрастными цветами.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900" smtClean="0"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smtClean="0">
                <a:latin typeface="Arial" charset="0"/>
              </a:rPr>
              <a:t>Выделяя учебный материал, предназначенный для запоминания или цветом, или подчеркиванием, или размером шрифта и т.д.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900" smtClean="0"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smtClean="0">
                <a:latin typeface="Arial" charset="0"/>
              </a:rPr>
              <a:t>Опираясь на простые геометрические формы при графическом кодировании учебного материала, введение сложных графических изображений целесообразно лишь во вспомогательных кадрах (заставки, инструкции и др.).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900" smtClean="0"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smtClean="0">
                <a:latin typeface="Arial" charset="0"/>
              </a:rPr>
              <a:t>Помещая наиболее сложные в графическом плане изображения (незамкнутые контуры, фигуры с большим числом изломов контура и др.) по возможности </a:t>
            </a:r>
            <a:r>
              <a:rPr lang="ru-RU" sz="2200" smtClean="0">
                <a:latin typeface="Arial" charset="0"/>
                <a:hlinkClick r:id="rId2" action="ppaction://hlinksldjump"/>
              </a:rPr>
              <a:t>в центре экрана</a:t>
            </a:r>
            <a:r>
              <a:rPr lang="ru-RU" sz="2200" smtClean="0"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12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692150"/>
            <a:ext cx="7315200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71500"/>
            <a:ext cx="8062913" cy="9159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Требования к буквенно-цифровой символике и знакам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43063"/>
            <a:ext cx="8643937" cy="411480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latin typeface="Arial" charset="0"/>
              </a:rPr>
              <a:t>        </a:t>
            </a:r>
            <a:r>
              <a:rPr lang="ru-RU" sz="2400" dirty="0">
                <a:latin typeface="+mj-lt"/>
              </a:rPr>
              <a:t>Как правило, читатель предпочитает работать с простыми по начертанию гарнитурами </a:t>
            </a:r>
            <a:r>
              <a:rPr lang="ru-RU" sz="2400" b="1" dirty="0">
                <a:latin typeface="+mj-lt"/>
              </a:rPr>
              <a:t>(</a:t>
            </a:r>
            <a:r>
              <a:rPr lang="ru-RU" sz="2400" b="1" dirty="0" err="1">
                <a:latin typeface="+mj-lt"/>
              </a:rPr>
              <a:t>Times</a:t>
            </a:r>
            <a:r>
              <a:rPr lang="ru-RU" sz="2400" b="1" dirty="0">
                <a:latin typeface="+mj-lt"/>
              </a:rPr>
              <a:t>, </a:t>
            </a:r>
            <a:r>
              <a:rPr lang="ru-RU" sz="2400" b="1" dirty="0" err="1">
                <a:latin typeface="+mj-lt"/>
              </a:rPr>
              <a:t>Courier</a:t>
            </a:r>
            <a:r>
              <a:rPr lang="ru-RU" sz="2400" b="1" dirty="0">
                <a:latin typeface="+mj-lt"/>
              </a:rPr>
              <a:t>, </a:t>
            </a:r>
            <a:r>
              <a:rPr lang="ru-RU" sz="2400" b="1" dirty="0" err="1">
                <a:latin typeface="+mj-lt"/>
              </a:rPr>
              <a:t>Arial</a:t>
            </a:r>
            <a:r>
              <a:rPr lang="ru-RU" sz="2400" b="1" dirty="0">
                <a:latin typeface="+mj-lt"/>
              </a:rPr>
              <a:t>, </a:t>
            </a:r>
            <a:r>
              <a:rPr lang="ru-RU" sz="2400" b="1" dirty="0" err="1">
                <a:latin typeface="+mj-lt"/>
              </a:rPr>
              <a:t>Sans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Serif</a:t>
            </a:r>
            <a:r>
              <a:rPr lang="ru-RU" sz="2400" b="1" dirty="0">
                <a:latin typeface="+mj-lt"/>
              </a:rPr>
              <a:t>).</a:t>
            </a:r>
            <a:r>
              <a:rPr lang="ru-RU" sz="2400" dirty="0">
                <a:latin typeface="+mj-lt"/>
              </a:rPr>
              <a:t> Вероятнее всего, это связано с тем, что экранное разрешение в несколько раз меньше, у чем печатного текста.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latin typeface="+mj-lt"/>
              </a:rPr>
              <a:t>        Все многообразие имеющихся шрифтов можно разделить на две большие группы: шрифты с засечками  и гладкие шрифты - без засечек):</a:t>
            </a:r>
            <a:endParaRPr lang="ru-RU" sz="2400" i="1" dirty="0">
              <a:latin typeface="+mj-lt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i="1" dirty="0">
                <a:latin typeface="+mj-lt"/>
              </a:rPr>
              <a:t>к первым </a:t>
            </a:r>
            <a:r>
              <a:rPr lang="ru-RU" sz="2400" dirty="0">
                <a:latin typeface="+mj-lt"/>
              </a:rPr>
              <a:t> относятся шрифты типа </a:t>
            </a:r>
            <a:r>
              <a:rPr lang="ru-RU" sz="2400" dirty="0" smtClean="0">
                <a:latin typeface="+mj-lt"/>
              </a:rPr>
              <a:t>   </a:t>
            </a:r>
            <a:r>
              <a:rPr lang="ru-RU" sz="2400" b="1" dirty="0" err="1">
                <a:latin typeface="+mj-lt"/>
              </a:rPr>
              <a:t>Times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New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Roman</a:t>
            </a:r>
            <a:r>
              <a:rPr lang="ru-RU" sz="2400" dirty="0">
                <a:latin typeface="+mj-lt"/>
              </a:rPr>
              <a:t>;</a:t>
            </a:r>
            <a:endParaRPr lang="ru-RU" sz="2400" i="1" dirty="0">
              <a:latin typeface="+mj-lt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i="1" dirty="0">
                <a:latin typeface="+mj-lt"/>
              </a:rPr>
              <a:t>  </a:t>
            </a:r>
            <a:r>
              <a:rPr lang="ru-RU" sz="2400" b="1" i="1" dirty="0">
                <a:latin typeface="+mj-lt"/>
              </a:rPr>
              <a:t> ко</a:t>
            </a:r>
            <a:r>
              <a:rPr lang="en-US" sz="2400" b="1" i="1" dirty="0">
                <a:latin typeface="+mj-lt"/>
              </a:rPr>
              <a:t> </a:t>
            </a:r>
            <a:r>
              <a:rPr lang="ru-RU" sz="2400" b="1" i="1" dirty="0">
                <a:latin typeface="+mj-lt"/>
              </a:rPr>
              <a:t>вторым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 — </a:t>
            </a:r>
            <a:r>
              <a:rPr lang="en-US" sz="2400" b="1" dirty="0">
                <a:latin typeface="+mj-lt"/>
              </a:rPr>
              <a:t>Arial.</a:t>
            </a:r>
            <a:endParaRPr lang="ru-RU" sz="2400" b="1" dirty="0">
              <a:latin typeface="+mj-lt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>
                <a:latin typeface="+mj-lt"/>
              </a:rPr>
              <a:t>   Гладкие шрифты требуют</a:t>
            </a:r>
            <a:r>
              <a:rPr lang="ru-RU" sz="2400" dirty="0">
                <a:latin typeface="+mj-lt"/>
              </a:rPr>
              <a:t> больше </a:t>
            </a:r>
            <a:r>
              <a:rPr lang="ru-RU" sz="2400" b="1" dirty="0">
                <a:latin typeface="+mj-lt"/>
              </a:rPr>
              <a:t>внимания</a:t>
            </a:r>
            <a:r>
              <a:rPr lang="ru-RU" sz="2400" dirty="0">
                <a:latin typeface="+mj-lt"/>
              </a:rPr>
              <a:t> и  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усилий при чтении. </a:t>
            </a:r>
            <a:endParaRPr lang="ru-RU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B4FAA-8038-4175-81F1-CE60FB9489AE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395288" y="188913"/>
          <a:ext cx="8435975" cy="648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12763"/>
            <a:ext cx="8062912" cy="915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Требования к буквенно-цифровой символике и знакам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534400" cy="539908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2800" b="1" smtClean="0">
                <a:latin typeface="Arial" charset="0"/>
              </a:rPr>
              <a:t>Традиционные выделения: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800" smtClean="0">
                <a:latin typeface="Arial" charset="0"/>
              </a:rPr>
              <a:t>    Цветом, </a:t>
            </a:r>
            <a:r>
              <a:rPr lang="ru-RU" altLang="ru-RU" sz="2800" i="1" smtClean="0">
                <a:latin typeface="Arial" charset="0"/>
              </a:rPr>
              <a:t>курсивом</a:t>
            </a:r>
            <a:r>
              <a:rPr lang="ru-RU" altLang="ru-RU" sz="2800" smtClean="0">
                <a:latin typeface="Arial" charset="0"/>
              </a:rPr>
              <a:t>, </a:t>
            </a:r>
            <a:r>
              <a:rPr lang="ru-RU" altLang="ru-RU" sz="2800" b="1" smtClean="0">
                <a:latin typeface="Arial" charset="0"/>
              </a:rPr>
              <a:t>жирным шрифтом</a:t>
            </a:r>
            <a:r>
              <a:rPr lang="ru-RU" altLang="ru-RU" sz="2800" smtClean="0">
                <a:latin typeface="Arial" charset="0"/>
              </a:rPr>
              <a:t>, </a:t>
            </a:r>
            <a:r>
              <a:rPr lang="ru-RU" altLang="ru-RU" sz="2800" u="sng" smtClean="0">
                <a:latin typeface="Arial" charset="0"/>
              </a:rPr>
              <a:t>подчеркиванием</a:t>
            </a:r>
            <a:r>
              <a:rPr lang="ru-RU" altLang="ru-RU" sz="2800" smtClean="0">
                <a:latin typeface="Arial" charset="0"/>
              </a:rPr>
              <a:t>,    ЗАГЛАВНЫМИ БУКВАМИ.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altLang="ru-RU" sz="280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800" smtClean="0">
                <a:latin typeface="Arial" charset="0"/>
              </a:rPr>
              <a:t>    Основной текст нельзя писать ЗАГЛАВНЫМИ БУКВАМИ,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800" smtClean="0">
                <a:latin typeface="Arial" charset="0"/>
              </a:rPr>
              <a:t>КОТОРЫЕ ТРУДНЕЕ ЧИТАТЬ.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800" i="1" smtClean="0">
                <a:latin typeface="Arial" charset="0"/>
              </a:rPr>
              <a:t>Курсив</a:t>
            </a:r>
            <a:r>
              <a:rPr lang="ru-RU" altLang="ru-RU" sz="2800" smtClean="0">
                <a:latin typeface="Arial" charset="0"/>
              </a:rPr>
              <a:t> служит только для выделения слова или части текста, но использование курсива для всего текста нецелесообразно.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ru-RU" altLang="ru-RU" sz="280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800" smtClean="0">
                <a:latin typeface="Arial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609600"/>
            <a:ext cx="8429625" cy="874713"/>
          </a:xfrm>
        </p:spPr>
        <p:txBody>
          <a:bodyPr/>
          <a:lstStyle/>
          <a:p>
            <a:r>
              <a:rPr lang="ru-RU" altLang="ru-RU" sz="3400" b="1" smtClean="0"/>
              <a:t>Требования к цветовым характеристикам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7859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latin typeface="Arial" charset="0"/>
              </a:rPr>
              <a:t>Цветом могут выделяться </a:t>
            </a:r>
            <a:r>
              <a:rPr lang="ru-RU" altLang="ru-RU" sz="2400" b="1" smtClean="0">
                <a:latin typeface="Arial" charset="0"/>
                <a:hlinkClick r:id="rId2" action="ppaction://hlinksldjump"/>
              </a:rPr>
              <a:t>следующие фрагменты</a:t>
            </a:r>
            <a:r>
              <a:rPr lang="ru-RU" altLang="ru-RU" sz="2400" b="1" smtClean="0"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altLang="ru-RU" sz="2400" smtClean="0">
                <a:latin typeface="Arial" charset="0"/>
              </a:rPr>
              <a:t>текстовые заголовки;</a:t>
            </a:r>
          </a:p>
          <a:p>
            <a:pPr>
              <a:lnSpc>
                <a:spcPct val="90000"/>
              </a:lnSpc>
            </a:pPr>
            <a:r>
              <a:rPr lang="ru-RU" altLang="ru-RU" sz="2400" smtClean="0">
                <a:latin typeface="Arial" charset="0"/>
              </a:rPr>
              <a:t>блоки определенного текста;</a:t>
            </a:r>
          </a:p>
          <a:p>
            <a:pPr>
              <a:lnSpc>
                <a:spcPct val="90000"/>
              </a:lnSpc>
            </a:pPr>
            <a:r>
              <a:rPr lang="ru-RU" altLang="ru-RU" sz="2400" smtClean="0">
                <a:latin typeface="Arial" charset="0"/>
              </a:rPr>
              <a:t>графика и иллюстрации;</a:t>
            </a:r>
          </a:p>
          <a:p>
            <a:pPr>
              <a:lnSpc>
                <a:spcPct val="90000"/>
              </a:lnSpc>
            </a:pPr>
            <a:r>
              <a:rPr lang="ru-RU" altLang="ru-RU" sz="2400" smtClean="0">
                <a:latin typeface="Arial" charset="0"/>
              </a:rPr>
              <a:t>осветленные пространства, которые обычно выделяются светлыми тонами (например, желтым, светло-зеленым, бледно-розовым и пр.);</a:t>
            </a:r>
          </a:p>
          <a:p>
            <a:pPr>
              <a:lnSpc>
                <a:spcPct val="90000"/>
              </a:lnSpc>
            </a:pPr>
            <a:r>
              <a:rPr lang="ru-RU" altLang="ru-RU" sz="2400" smtClean="0">
                <a:latin typeface="Arial" charset="0"/>
              </a:rPr>
              <a:t>цветом же рекомендуется выделять все гипертекстовые ссылки, не зависимо оттого, относятся ли они к текстовому или графическому фрагменту учебника.</a:t>
            </a:r>
          </a:p>
          <a:p>
            <a:pPr>
              <a:lnSpc>
                <a:spcPct val="90000"/>
              </a:lnSpc>
            </a:pPr>
            <a:endParaRPr lang="ru-RU" altLang="ru-RU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31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934" t="18211" r="19565" b="18211"/>
          <a:stretch>
            <a:fillRect/>
          </a:stretch>
        </p:blipFill>
        <p:spPr>
          <a:xfrm>
            <a:off x="571500" y="642938"/>
            <a:ext cx="7358063" cy="58023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300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01013" y="6381750"/>
            <a:ext cx="792162" cy="476250"/>
          </a:xfrm>
          <a:prstGeom prst="rightArrow">
            <a:avLst>
              <a:gd name="adj1" fmla="val 50000"/>
              <a:gd name="adj2" fmla="val 41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609600"/>
            <a:ext cx="8172450" cy="874713"/>
          </a:xfrm>
        </p:spPr>
        <p:txBody>
          <a:bodyPr/>
          <a:lstStyle/>
          <a:p>
            <a:r>
              <a:rPr lang="ru-RU" altLang="ru-RU" sz="3400" b="1" smtClean="0"/>
              <a:t>Требования к цветовым характеристикам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134350" cy="4897437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>
              <a:latin typeface="Arial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Необходимо осуществлять </a:t>
            </a:r>
            <a:r>
              <a:rPr lang="ru-RU" sz="2000" dirty="0">
                <a:latin typeface="Arial" charset="0"/>
                <a:hlinkClick r:id="rId2" action="ppaction://hlinksldjump"/>
              </a:rPr>
              <a:t>подбор разных цветов </a:t>
            </a:r>
            <a:r>
              <a:rPr lang="ru-RU" sz="2000" dirty="0">
                <a:latin typeface="Arial" charset="0"/>
              </a:rPr>
              <a:t>для разных по смыслу окон и одинаковых цветов – для аналогичных окон. Например, для главной (стартовой) странички электронного учебника можно выбрать один цвет. Словарь учебного комплекса выполнен в другом цвете.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Arial" charset="0"/>
                <a:hlinkClick r:id="rId3" action="ppaction://hlinksldjump"/>
              </a:rPr>
              <a:t>Содержание глав </a:t>
            </a:r>
            <a:r>
              <a:rPr lang="ru-RU" sz="2000" b="1" dirty="0">
                <a:latin typeface="Arial" charset="0"/>
              </a:rPr>
              <a:t>электронного учебника</a:t>
            </a:r>
            <a:r>
              <a:rPr lang="ru-RU" sz="2000" dirty="0">
                <a:latin typeface="Arial" charset="0"/>
              </a:rPr>
              <a:t> лучше выполнять </a:t>
            </a:r>
            <a:r>
              <a:rPr lang="ru-RU" sz="2000" b="1" dirty="0">
                <a:latin typeface="Arial" charset="0"/>
              </a:rPr>
              <a:t>черным</a:t>
            </a:r>
            <a:r>
              <a:rPr lang="ru-RU" sz="2000" dirty="0">
                <a:latin typeface="Arial" charset="0"/>
              </a:rPr>
              <a:t> шрифтом </a:t>
            </a:r>
            <a:r>
              <a:rPr lang="ru-RU" sz="2000" b="1" dirty="0">
                <a:latin typeface="Arial" charset="0"/>
              </a:rPr>
              <a:t>на белом</a:t>
            </a:r>
            <a:r>
              <a:rPr lang="ru-RU" sz="2000" dirty="0">
                <a:latin typeface="Arial" charset="0"/>
              </a:rPr>
              <a:t>, светлом фоне. Такое сочетание цветов для содержательного текста является наиболее читаемым и доступным для наилучшего восприятия информации.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Наряду с цветом можно использовать и </a:t>
            </a:r>
            <a:r>
              <a:rPr lang="ru-RU" sz="2000" dirty="0">
                <a:latin typeface="Arial" charset="0"/>
                <a:hlinkClick r:id="rId3" action="ppaction://hlinksldjump"/>
              </a:rPr>
              <a:t>рисунок подложки</a:t>
            </a:r>
            <a:r>
              <a:rPr lang="ru-RU" sz="2000" dirty="0">
                <a:latin typeface="Arial" charset="0"/>
              </a:rPr>
              <a:t>. Такой рисунок создает иллюзию работы с печатной страницей, что для многих пользователей может оказаться дополнительным привлекательным фактором в пользу работы с электронным учебником.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r>
              <a:rPr lang="ru-RU" altLang="ru-RU" sz="3200" b="1" smtClean="0"/>
              <a:t>Требования к цветовым характеристикам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134350" cy="4897437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200" b="1" smtClean="0">
                <a:latin typeface="Arial" charset="0"/>
              </a:rPr>
              <a:t>ИСПОЛЬЗОВАНИЕ ЦВЕТА:</a:t>
            </a:r>
          </a:p>
          <a:p>
            <a:pPr>
              <a:lnSpc>
                <a:spcPct val="80000"/>
              </a:lnSpc>
            </a:pPr>
            <a:r>
              <a:rPr lang="ru-RU" altLang="ru-RU" sz="2200" smtClean="0">
                <a:latin typeface="Arial" charset="0"/>
              </a:rPr>
              <a:t>Использование смешанных цветов (типа "малиновый") и цветов с пониженной яркостью ("синий") на периферии экрана при высоких требованиях к точности работы нежелательно.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2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200" smtClean="0">
                <a:latin typeface="Arial" charset="0"/>
              </a:rPr>
              <a:t>Противоположные цвета создают всегда резкие контрасты, образуя сильные устойчивые эффекты.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2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200" smtClean="0">
                <a:latin typeface="Arial" charset="0"/>
                <a:hlinkClick r:id="rId2" action="ppaction://hlinksldjump"/>
              </a:rPr>
              <a:t>Активные цвета </a:t>
            </a:r>
            <a:r>
              <a:rPr lang="ru-RU" altLang="ru-RU" sz="2200" smtClean="0">
                <a:latin typeface="Arial" charset="0"/>
              </a:rPr>
              <a:t>(желтый и красный) всегда имеют перевес над пассивными (синий и зеленый), поэтому они желательны только в небольших дозах и для выделения главного.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2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200" smtClean="0">
                <a:latin typeface="Arial" charset="0"/>
              </a:rPr>
              <a:t>Дезинтегрирующие цвета, </a:t>
            </a:r>
            <a:r>
              <a:rPr lang="ru-RU" altLang="ru-RU" sz="2200" smtClean="0">
                <a:latin typeface="Arial" charset="0"/>
                <a:hlinkClick r:id="rId3" action="ppaction://hlinksldjump"/>
              </a:rPr>
              <a:t>приглушающие раздражение </a:t>
            </a:r>
            <a:r>
              <a:rPr lang="ru-RU" altLang="ru-RU" sz="2200" smtClean="0">
                <a:latin typeface="Arial" charset="0"/>
              </a:rPr>
              <a:t>- фиолетовый, синий, светло-синий, сине-зеленый.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83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7551738" cy="5667375"/>
          </a:xfrm>
          <a:noFill/>
        </p:spPr>
      </p:pic>
      <p:sp>
        <p:nvSpPr>
          <p:cNvPr id="58372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72438" y="6286500"/>
            <a:ext cx="827087" cy="404813"/>
          </a:xfrm>
          <a:prstGeom prst="rightArrow">
            <a:avLst>
              <a:gd name="adj1" fmla="val 50000"/>
              <a:gd name="adj2" fmla="val 510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936625"/>
          </a:xfrm>
        </p:spPr>
        <p:txBody>
          <a:bodyPr/>
          <a:lstStyle/>
          <a:p>
            <a:r>
              <a:rPr lang="ru-RU" altLang="ru-RU" sz="3600" b="1" smtClean="0"/>
              <a:t>Показатели интерфейса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527175"/>
            <a:ext cx="8572500" cy="56165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latin typeface="Arial" charset="0"/>
              </a:rPr>
              <a:t>Способы ориентации</a:t>
            </a:r>
            <a:r>
              <a:rPr lang="ru-RU" altLang="ru-RU" sz="2000" smtClean="0">
                <a:latin typeface="Arial" charset="0"/>
              </a:rPr>
              <a:t>  </a:t>
            </a:r>
            <a:r>
              <a:rPr lang="ru-RU" altLang="ru-RU" sz="2000" b="1" smtClean="0">
                <a:latin typeface="Arial" charset="0"/>
              </a:rPr>
              <a:t>в электронном учебнике</a:t>
            </a:r>
            <a:r>
              <a:rPr lang="ru-RU" altLang="ru-RU" sz="2000" smtClean="0">
                <a:latin typeface="Arial" charset="0"/>
              </a:rPr>
              <a:t> .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>
                <a:latin typeface="Arial" charset="0"/>
                <a:hlinkClick r:id="rId2" action="ppaction://hlinksldjump"/>
              </a:rPr>
              <a:t>С помощью</a:t>
            </a:r>
            <a:r>
              <a:rPr lang="ru-RU" altLang="ru-RU" sz="2000" smtClean="0">
                <a:latin typeface="Arial" charset="0"/>
                <a:hlinkClick r:id="rId2" action="ppaction://hlinksldjump"/>
              </a:rPr>
              <a:t> </a:t>
            </a:r>
            <a:r>
              <a:rPr lang="ru-RU" altLang="ru-RU" sz="2000" b="1" smtClean="0">
                <a:latin typeface="Arial" charset="0"/>
                <a:hlinkClick r:id="rId2" action="ppaction://hlinksldjump"/>
              </a:rPr>
              <a:t>заголовков</a:t>
            </a:r>
            <a:r>
              <a:rPr lang="ru-RU" altLang="ru-RU" sz="2000" smtClean="0">
                <a:latin typeface="Arial" charset="0"/>
              </a:rPr>
              <a:t>. Рубрикация электронного учебника должна характеризоваться большей глубиной (большим числом уровней), чем у печатного. Целесообразно, чтобы каждый (или почти каждый) экран содержал </a:t>
            </a:r>
            <a:r>
              <a:rPr lang="ru-RU" altLang="ru-RU" sz="2000" smtClean="0">
                <a:latin typeface="Arial" charset="0"/>
                <a:hlinkClick r:id="rId3" action="ppaction://hlinksldjump"/>
              </a:rPr>
              <a:t>заголовок раздела</a:t>
            </a:r>
            <a:r>
              <a:rPr lang="ru-RU" altLang="ru-RU" sz="2000" smtClean="0">
                <a:latin typeface="Arial" charset="0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smtClean="0">
                <a:latin typeface="Arial" charset="0"/>
              </a:rPr>
              <a:t>Использование в электронном учебнике колонтитулов</a:t>
            </a:r>
            <a:r>
              <a:rPr lang="ru-RU" altLang="ru-RU" sz="2000" smtClean="0">
                <a:latin typeface="Arial" charset="0"/>
              </a:rPr>
              <a:t> (как и в печатном пособии). Колонтитул может быть предусмотрен на каждой экранной странице и позволяет контролировать название изучаемой главы и параграфа, т. е. пользователь не теряет ориентации в учебнике.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smtClean="0">
                <a:latin typeface="Arial" charset="0"/>
              </a:rPr>
              <a:t>Использование </a:t>
            </a:r>
            <a:r>
              <a:rPr lang="ru-RU" altLang="ru-RU" sz="2000" b="1" smtClean="0">
                <a:latin typeface="Arial" charset="0"/>
                <a:hlinkClick r:id="rId4" action="ppaction://hlinksldjump"/>
              </a:rPr>
              <a:t>фреймовой структуры</a:t>
            </a:r>
            <a:r>
              <a:rPr lang="ru-RU" altLang="ru-RU" sz="2000" b="1" smtClean="0">
                <a:latin typeface="Arial" charset="0"/>
              </a:rPr>
              <a:t>. П</a:t>
            </a:r>
            <a:r>
              <a:rPr lang="ru-RU" altLang="ru-RU" sz="2000" smtClean="0">
                <a:latin typeface="Arial" charset="0"/>
              </a:rPr>
              <a:t>реимущество электронного учебника особенно наглядно, так как студент, наряду с чтением раздела, всегда видит, где он находится, какой раздел изучает и расположение этого раздела среди рубрикаций.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>
                <a:latin typeface="Arial" charset="0"/>
              </a:rPr>
              <a:t>Использование </a:t>
            </a:r>
            <a:r>
              <a:rPr lang="ru-RU" altLang="ru-RU" sz="2000" b="1" smtClean="0">
                <a:latin typeface="Arial" charset="0"/>
                <a:hlinkClick r:id="rId5" action="ppaction://hlinksldjump"/>
              </a:rPr>
              <a:t>системы меню</a:t>
            </a:r>
            <a:r>
              <a:rPr lang="ru-RU" altLang="ru-RU" sz="2000" b="1" smtClean="0">
                <a:latin typeface="Arial" charset="0"/>
              </a:rPr>
              <a:t>, постоянно присутствующей на экране.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19A5D69B-2C5E-4CB5-8B4E-F20410CDFD73}" type="slidenum">
              <a:rPr lang="ru-RU"/>
              <a:pPr algn="ctr">
                <a:defRPr/>
              </a:pPr>
              <a:t>6</a:t>
            </a:fld>
            <a:endParaRPr lang="ru-RU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543925" cy="7397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Технологии формирования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информационной культуры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28625" y="1357313"/>
            <a:ext cx="81470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000" dirty="0">
                <a:latin typeface="+mn-lt"/>
                <a:cs typeface="+mn-cs"/>
              </a:rPr>
              <a:t>Развитие материальной базы информатизации (оснащение школ информационно-компьютерными средствами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000" dirty="0">
                <a:latin typeface="+mn-lt"/>
                <a:cs typeface="+mn-cs"/>
              </a:rPr>
              <a:t>Формирование компьютерной грамотности (изучение всеми участниками образовательного процесса основных понятий информатики и принципов использования средств информационно-коммуникационных технологий)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000" dirty="0">
                <a:latin typeface="+mn-lt"/>
                <a:cs typeface="+mn-cs"/>
              </a:rPr>
              <a:t>Формирование умений получения, обработки, хранения и передачи информации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000" dirty="0">
                <a:latin typeface="+mn-lt"/>
                <a:cs typeface="+mn-cs"/>
              </a:rPr>
              <a:t>Формирование умений создавать, продуцировать компьютерные информационные продукты, учебные программы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28625" y="928688"/>
            <a:ext cx="7929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solidFill>
                  <a:srgbClr val="000066"/>
                </a:solidFill>
                <a:latin typeface="Arial" charset="0"/>
              </a:rPr>
              <a:t>Направления: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750" y="4857750"/>
            <a:ext cx="8858250" cy="19288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indent="2667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66"/>
                </a:solidFill>
                <a:latin typeface="+mn-lt"/>
                <a:cs typeface="+mn-cs"/>
              </a:rPr>
              <a:t>Средства ИКТ</a:t>
            </a:r>
            <a:r>
              <a:rPr lang="ru-RU" sz="1600" dirty="0">
                <a:latin typeface="+mn-lt"/>
                <a:cs typeface="+mn-cs"/>
              </a:rPr>
              <a:t> </a:t>
            </a:r>
            <a:r>
              <a:rPr lang="ru-RU" sz="1600" b="1" dirty="0">
                <a:latin typeface="+mn-lt"/>
                <a:cs typeface="+mn-cs"/>
              </a:rPr>
              <a:t>– </a:t>
            </a:r>
            <a:r>
              <a:rPr lang="ru-RU" sz="1600" dirty="0">
                <a:latin typeface="+mn-lt"/>
                <a:cs typeface="+mn-cs"/>
              </a:rPr>
              <a:t>программные, программно-аппаратные и технические средства и устройства, применяемые для транслирования информации, информационного обмена и обеспечивающие сбор, продуцирование, накопление, хранение, обработку, передачу информации</a:t>
            </a:r>
          </a:p>
          <a:p>
            <a:pPr indent="2667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000066"/>
              </a:solidFill>
              <a:latin typeface="+mn-lt"/>
              <a:cs typeface="+mn-cs"/>
            </a:endParaRPr>
          </a:p>
          <a:p>
            <a:pPr indent="2667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66"/>
                </a:solidFill>
                <a:latin typeface="+mn-lt"/>
                <a:cs typeface="+mn-cs"/>
              </a:rPr>
              <a:t>Средства ИКТ образовательного назначения</a:t>
            </a:r>
            <a:r>
              <a:rPr lang="ru-RU" sz="1600" dirty="0">
                <a:latin typeface="+mn-lt"/>
                <a:cs typeface="+mn-cs"/>
              </a:rPr>
              <a:t> – средства информационных и коммуникационных технологий, используемые вместе с учебно-методическими, нормативно-техническими и организационно-инструктивными материалами и обеспечивающие достижение </a:t>
            </a:r>
            <a:r>
              <a:rPr lang="ru-RU" sz="1600" u="sng" dirty="0">
                <a:latin typeface="+mn-lt"/>
                <a:cs typeface="+mn-cs"/>
              </a:rPr>
              <a:t>педагогических целей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1563" y="4714875"/>
            <a:ext cx="7000875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D2300C30-D8E4-4D98-A36B-80D4A70DAAD5}" type="slidenum">
              <a:rPr lang="ru-RU"/>
              <a:pPr algn="ctr">
                <a:defRPr/>
              </a:pPr>
              <a:t>7</a:t>
            </a:fld>
            <a:endParaRPr lang="ru-RU" dirty="0"/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357188" y="908050"/>
            <a:ext cx="864393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indent="-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>
                <a:solidFill>
                  <a:srgbClr val="000066"/>
                </a:solidFill>
              </a:rPr>
              <a:t>В процессе применения ИКТ происходит </a:t>
            </a:r>
            <a:r>
              <a:rPr lang="ru-RU" altLang="ru-RU" sz="2000" b="1">
                <a:solidFill>
                  <a:srgbClr val="000066"/>
                </a:solidFill>
              </a:rPr>
              <a:t>развитие личности</a:t>
            </a:r>
            <a:r>
              <a:rPr lang="ru-RU" altLang="ru-RU" sz="2000">
                <a:solidFill>
                  <a:srgbClr val="000066"/>
                </a:solidFill>
              </a:rPr>
              <a:t> обучаемого</a:t>
            </a:r>
            <a:r>
              <a:rPr lang="ru-RU" altLang="ru-RU" sz="2000"/>
              <a:t>:</a:t>
            </a:r>
          </a:p>
          <a:p>
            <a:endParaRPr lang="ru-RU" altLang="ru-RU" sz="2000"/>
          </a:p>
          <a:p>
            <a:pPr lvl="1">
              <a:buFont typeface="Wingdings" pitchFamily="2" charset="2"/>
              <a:buChar char="ü"/>
            </a:pPr>
            <a:r>
              <a:rPr lang="ru-RU" altLang="ru-RU" sz="2000"/>
              <a:t> развитие наглядно-образного, наглядно-действенного, теоретического, творческого видов мышления</a:t>
            </a:r>
            <a:r>
              <a:rPr lang="ru-RU" altLang="ru-RU" sz="2000" b="1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/>
              <a:t>     развитие коммуникативных способностей;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/>
              <a:t>     формирование умений принимать оптимальное решение;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/>
              <a:t> 	  формирование умений использования интегрированных пакетов, различных сред проектирования, Интернет.</a:t>
            </a:r>
          </a:p>
          <a:p>
            <a:pPr lvl="1">
              <a:buFont typeface="Wingdings" pitchFamily="2" charset="2"/>
              <a:buChar char="ü"/>
            </a:pPr>
            <a:r>
              <a:rPr lang="ru-RU" altLang="ru-RU" sz="2000"/>
              <a:t>ИКТ приводит к интенсификации всех уровней учебно-воспитательного процесса, обеспечивая: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/>
              <a:t>     повышение эффективности и качества процесса обучения за счет реализации средств ИКТ;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/>
              <a:t>     обеспечение побудительных мотивов, обуславливающих активизацию познавательной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/>
              <a:t>      углубление межпредметных связей за счет использования современных средств обработки информации при решении задач из различных предметных областей.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500188" y="98425"/>
            <a:ext cx="51006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Технологии формирования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информационной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923195B4-91F2-4EC6-9B56-C8347B753679}" type="slidenum">
              <a:rPr lang="ru-RU"/>
              <a:pPr algn="ctr">
                <a:defRPr/>
              </a:pPr>
              <a:t>8</a:t>
            </a:fld>
            <a:endParaRPr lang="ru-RU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8496300" cy="1136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Технология применения средств ИКТ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предметном обучении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424863" cy="4832350"/>
          </a:xfrm>
        </p:spPr>
        <p:txBody>
          <a:bodyPr rtlCol="0">
            <a:normAutofit fontScale="92500" lnSpcReduction="10000"/>
          </a:bodyPr>
          <a:lstStyle/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основываются на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/>
              <a:t>использовании некоторых формализованных моделей содержания (педагогических программных средствах);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 smtClean="0"/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/>
              <a:t>деятельности учителя, управляющего этими средствами;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 smtClean="0"/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/>
              <a:t>повышенной (по сравнению с традиционным обучением) мотивации и активности обучающихся, вызываемой интерактивными свойствами компьютера.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F029EAC9-83F1-4EC8-B597-4895FC864DB6}" type="slidenum">
              <a:rPr lang="ru-RU"/>
              <a:pPr algn="ctr">
                <a:defRPr/>
              </a:pPr>
              <a:t>9</a:t>
            </a:fld>
            <a:endParaRPr lang="ru-RU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857250"/>
            <a:ext cx="8229600" cy="668338"/>
          </a:xfrm>
        </p:spPr>
        <p:txBody>
          <a:bodyPr/>
          <a:lstStyle/>
          <a:p>
            <a:pPr algn="l"/>
            <a:r>
              <a:rPr lang="ru-RU" altLang="ru-RU" sz="2400" b="1" smtClean="0">
                <a:solidFill>
                  <a:srgbClr val="000066"/>
                </a:solidFill>
              </a:rPr>
              <a:t>Формализованные модели содержания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428750"/>
            <a:ext cx="8229600" cy="1643063"/>
          </a:xfrm>
        </p:spPr>
        <p:txBody>
          <a:bodyPr/>
          <a:lstStyle/>
          <a:p>
            <a:pPr marL="107950" indent="-19050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b="1" smtClean="0"/>
              <a:t>включают</a:t>
            </a:r>
            <a:r>
              <a:rPr lang="ru-RU" altLang="ru-RU" sz="2000" smtClean="0"/>
              <a:t>: обучающие и контролирующие программы по предметам;  базы данных; гипертекстовые и мультимедиадополнения; компьютерные коммуникации; экспертные системы; разнообразные типы информации: текстовая, графическая, звуковая, анимационная, видеоинформация.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0063" y="-71438"/>
            <a:ext cx="8496300" cy="113665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Технология применения средств ИКТ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в предметном обучении</a:t>
            </a:r>
          </a:p>
        </p:txBody>
      </p:sp>
      <p:sp>
        <p:nvSpPr>
          <p:cNvPr id="11270" name="Rectangle 3"/>
          <p:cNvSpPr txBox="1">
            <a:spLocks noChangeArrowheads="1"/>
          </p:cNvSpPr>
          <p:nvPr/>
        </p:nvSpPr>
        <p:spPr bwMode="auto">
          <a:xfrm>
            <a:off x="285750" y="3500438"/>
            <a:ext cx="885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2000" b="1"/>
              <a:t>состоит из</a:t>
            </a:r>
            <a:r>
              <a:rPr lang="ru-RU" altLang="ru-RU" sz="2000"/>
              <a:t>: общего стратегического планирования использования компьютерных средств, включающего целеполагание, планирование педагогического процесса;  тактического тематического планирования; планирования использования компьютера на отдельных учебных занятиях; управления  познавательной деятельностью учащихся во время занятия, практического осуществления интеграции традиционных и компьютерных средств; личностного  взаимодействия с учащимися (общение, консультации, воспитательные воздействия).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4313" y="2857500"/>
            <a:ext cx="8229600" cy="7397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Управляющей - обучающая деятельность 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3502</Words>
  <Application>Microsoft Office PowerPoint</Application>
  <PresentationFormat>Экран (4:3)</PresentationFormat>
  <Paragraphs>420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   Информационные и коммуникационные технологии в предметной деятельности</vt:lpstr>
      <vt:lpstr>План лекции</vt:lpstr>
      <vt:lpstr>Информационные и коммуникационные технологии</vt:lpstr>
      <vt:lpstr>Информационные  и коммуникационные образовательные технологии</vt:lpstr>
      <vt:lpstr>Презентация PowerPoint</vt:lpstr>
      <vt:lpstr>Технологии формирования  информационной культуры</vt:lpstr>
      <vt:lpstr>Презентация PowerPoint</vt:lpstr>
      <vt:lpstr>Технология применения средств ИКТ  в предметном обучении</vt:lpstr>
      <vt:lpstr>Формализованные модели содержания</vt:lpstr>
      <vt:lpstr>Вариативность использования средств ИКТ  в предметном обучении:</vt:lpstr>
      <vt:lpstr>Технология компьютерного урока</vt:lpstr>
      <vt:lpstr>ПРОЕКТИРОВАНИЕ КОМПЬЮТЕРНОГО УРОКА</vt:lpstr>
      <vt:lpstr>Технология подготовки учителя-предметника к компьютерным занятиям</vt:lpstr>
      <vt:lpstr>Перечень компетенций учителя-предметника  в сфере ИКТ:</vt:lpstr>
      <vt:lpstr>Презентация PowerPoint</vt:lpstr>
      <vt:lpstr>Презентация PowerPoint</vt:lpstr>
      <vt:lpstr>Презентация PowerPoint</vt:lpstr>
      <vt:lpstr>Технология использования Интернета в  учебно-воспитательном процессе</vt:lpstr>
      <vt:lpstr>Уровни ресурсов  (Захарова И.Г.)</vt:lpstr>
      <vt:lpstr>Сайты «первой необходимости»</vt:lpstr>
      <vt:lpstr>Классификация</vt:lpstr>
      <vt:lpstr>Каталоги и коллекции ссылок</vt:lpstr>
      <vt:lpstr>Каталоги и коллекции ссылок</vt:lpstr>
      <vt:lpstr>Каталоги и коллекции ссылок</vt:lpstr>
      <vt:lpstr>Каталоги и коллекции ссылок</vt:lpstr>
      <vt:lpstr>Презентация PowerPoint</vt:lpstr>
      <vt:lpstr>Каталог образовательных Интернет-ресурсов </vt:lpstr>
      <vt:lpstr>Электронные библиотеки</vt:lpstr>
      <vt:lpstr>Электронные библиотеки</vt:lpstr>
      <vt:lpstr>Телеконференции</vt:lpstr>
      <vt:lpstr>Интернет-конференция</vt:lpstr>
      <vt:lpstr>Телекоммуникационный проект</vt:lpstr>
      <vt:lpstr>Основные требования</vt:lpstr>
      <vt:lpstr>Федеральные порталы</vt:lpstr>
      <vt:lpstr>Показатели качества ЭУ в соответствии с нормативными документами</vt:lpstr>
      <vt:lpstr>Презентация PowerPoint</vt:lpstr>
      <vt:lpstr>Презентация PowerPoint</vt:lpstr>
      <vt:lpstr>Показатели качества ЭОР</vt:lpstr>
      <vt:lpstr>Презентация PowerPoint</vt:lpstr>
      <vt:lpstr>Требования к представлению в ЭОР  учебной информации</vt:lpstr>
      <vt:lpstr>Презентация PowerPoint</vt:lpstr>
      <vt:lpstr>Требования к представлению учебной информации</vt:lpstr>
      <vt:lpstr>Требования к представлению  учебной информации</vt:lpstr>
      <vt:lpstr>Презентация PowerPoint</vt:lpstr>
      <vt:lpstr>Требования к представлению в ЭУ учебной информации</vt:lpstr>
      <vt:lpstr>Компоновка объектов на экране для успешного восприятия </vt:lpstr>
      <vt:lpstr>Компоновка объектов на экране для успешного восприятия </vt:lpstr>
      <vt:lpstr>Презентация PowerPoint</vt:lpstr>
      <vt:lpstr>Требования к буквенно-цифровой символике и знакам</vt:lpstr>
      <vt:lpstr>Требования к буквенно-цифровой символике и знакам</vt:lpstr>
      <vt:lpstr>Требования к цветовым характеристикам</vt:lpstr>
      <vt:lpstr>Презентация PowerPoint</vt:lpstr>
      <vt:lpstr>Требования к цветовым характеристикам</vt:lpstr>
      <vt:lpstr>Требования к цветовым характеристикам</vt:lpstr>
      <vt:lpstr>Презентация PowerPoint</vt:lpstr>
      <vt:lpstr>Показатели интерфейса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22</cp:revision>
  <dcterms:created xsi:type="dcterms:W3CDTF">2013-04-24T15:17:56Z</dcterms:created>
  <dcterms:modified xsi:type="dcterms:W3CDTF">2021-11-29T08:33:54Z</dcterms:modified>
</cp:coreProperties>
</file>