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7559675" cy="10691813"/>
  <p:embeddedFontLst>
    <p:embeddedFont>
      <p:font typeface="Century Gothic" panose="020B050202020202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hzya5RudOD1Nx7W5zc4ZmgLF62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02BAAF5-A51B-4067-A891-78611D376B93}">
  <a:tblStyle styleId="{B02BAAF5-A51B-4067-A891-78611D376B93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0E7E6"/>
          </a:solidFill>
        </a:fill>
      </a:tcStyle>
    </a:wholeTbl>
    <a:band1H>
      <a:tcTxStyle/>
      <a:tcStyle>
        <a:tcBdr/>
        <a:fill>
          <a:solidFill>
            <a:srgbClr val="E0CC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0CC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392" y="-3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345902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4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body" idx="2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5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body" idx="4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6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body" idx="2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body" idx="3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26"/>
          <p:cNvSpPr txBox="1">
            <a:spLocks noGrp="1"/>
          </p:cNvSpPr>
          <p:nvPr>
            <p:ph type="body" idx="4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6"/>
          <p:cNvSpPr txBox="1">
            <a:spLocks noGrp="1"/>
          </p:cNvSpPr>
          <p:nvPr>
            <p:ph type="body" idx="5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6"/>
          <p:cNvSpPr txBox="1">
            <a:spLocks noGrp="1"/>
          </p:cNvSpPr>
          <p:nvPr>
            <p:ph type="body" idx="6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7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8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0"/>
          <p:cNvSpPr txBox="1">
            <a:spLocks noGrp="1"/>
          </p:cNvSpPr>
          <p:nvPr>
            <p:ph type="subTitle" idx="1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2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body" idx="3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3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3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23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4"/>
          <p:cNvGrpSpPr/>
          <p:nvPr/>
        </p:nvGrpSpPr>
        <p:grpSpPr>
          <a:xfrm>
            <a:off x="0" y="228600"/>
            <a:ext cx="2851200" cy="6638400"/>
            <a:chOff x="0" y="228600"/>
            <a:chExt cx="2851200" cy="6638400"/>
          </a:xfrm>
        </p:grpSpPr>
        <p:sp>
          <p:nvSpPr>
            <p:cNvPr id="7" name="Google Shape;7;p14"/>
            <p:cNvSpPr/>
            <p:nvPr/>
          </p:nvSpPr>
          <p:spPr>
            <a:xfrm>
              <a:off x="0" y="2575080"/>
              <a:ext cx="100440" cy="625680"/>
            </a:xfrm>
            <a:custGeom>
              <a:avLst/>
              <a:gdLst/>
              <a:ahLst/>
              <a:cxnLst/>
              <a:rect l="l" t="t" r="r" b="b"/>
              <a:pathLst>
                <a:path w="22" h="136" extrusionOk="0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;p14"/>
            <p:cNvSpPr/>
            <p:nvPr/>
          </p:nvSpPr>
          <p:spPr>
            <a:xfrm>
              <a:off x="128520" y="3156480"/>
              <a:ext cx="646200" cy="2322000"/>
            </a:xfrm>
            <a:custGeom>
              <a:avLst/>
              <a:gdLst/>
              <a:ahLst/>
              <a:cxnLst/>
              <a:rect l="l" t="t" r="r" b="b"/>
              <a:pathLst>
                <a:path w="140" h="504" extrusionOk="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;p14"/>
            <p:cNvSpPr/>
            <p:nvPr/>
          </p:nvSpPr>
          <p:spPr>
            <a:xfrm>
              <a:off x="807120" y="5447160"/>
              <a:ext cx="609120" cy="1419840"/>
            </a:xfrm>
            <a:custGeom>
              <a:avLst/>
              <a:gdLst/>
              <a:ahLst/>
              <a:cxnLst/>
              <a:rect l="l" t="t" r="r" b="b"/>
              <a:pathLst>
                <a:path w="132" h="308" extrusionOk="0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;p14"/>
            <p:cNvSpPr/>
            <p:nvPr/>
          </p:nvSpPr>
          <p:spPr>
            <a:xfrm>
              <a:off x="959760" y="6503760"/>
              <a:ext cx="171000" cy="363240"/>
            </a:xfrm>
            <a:custGeom>
              <a:avLst/>
              <a:gdLst/>
              <a:ahLst/>
              <a:cxnLst/>
              <a:rect l="l" t="t" r="r" b="b"/>
              <a:pathLst>
                <a:path w="37" h="79" extrusionOk="0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14"/>
            <p:cNvSpPr/>
            <p:nvPr/>
          </p:nvSpPr>
          <p:spPr>
            <a:xfrm>
              <a:off x="100800" y="3201120"/>
              <a:ext cx="821520" cy="3328200"/>
            </a:xfrm>
            <a:custGeom>
              <a:avLst/>
              <a:gdLst/>
              <a:ahLst/>
              <a:cxnLst/>
              <a:rect l="l" t="t" r="r" b="b"/>
              <a:pathLst>
                <a:path w="178" h="722" extrusionOk="0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4"/>
            <p:cNvSpPr/>
            <p:nvPr/>
          </p:nvSpPr>
          <p:spPr>
            <a:xfrm>
              <a:off x="22320" y="228600"/>
              <a:ext cx="105840" cy="2927520"/>
            </a:xfrm>
            <a:custGeom>
              <a:avLst/>
              <a:gdLst/>
              <a:ahLst/>
              <a:cxnLst/>
              <a:rect l="l" t="t" r="r" b="b"/>
              <a:pathLst>
                <a:path w="23" h="635" extrusionOk="0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14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14"/>
            <p:cNvSpPr/>
            <p:nvPr/>
          </p:nvSpPr>
          <p:spPr>
            <a:xfrm>
              <a:off x="769680" y="5478840"/>
              <a:ext cx="189720" cy="1024560"/>
            </a:xfrm>
            <a:custGeom>
              <a:avLst/>
              <a:gdLst/>
              <a:ahLst/>
              <a:cxnLst/>
              <a:rect l="l" t="t" r="r" b="b"/>
              <a:pathLst>
                <a:path w="41" h="222" extrusionOk="0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14"/>
            <p:cNvSpPr/>
            <p:nvPr/>
          </p:nvSpPr>
          <p:spPr>
            <a:xfrm>
              <a:off x="775440" y="1398960"/>
              <a:ext cx="2075760" cy="4047840"/>
            </a:xfrm>
            <a:custGeom>
              <a:avLst/>
              <a:gdLst/>
              <a:ahLst/>
              <a:cxnLst/>
              <a:rect l="l" t="t" r="r" b="b"/>
              <a:pathLst>
                <a:path w="450" h="878" extrusionOk="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4"/>
            <p:cNvSpPr/>
            <p:nvPr/>
          </p:nvSpPr>
          <p:spPr>
            <a:xfrm>
              <a:off x="922680" y="6530040"/>
              <a:ext cx="161640" cy="336960"/>
            </a:xfrm>
            <a:custGeom>
              <a:avLst/>
              <a:gdLst/>
              <a:ahLst/>
              <a:cxnLst/>
              <a:rect l="l" t="t" r="r" b="b"/>
              <a:pathLst>
                <a:path w="35" h="73" extrusionOk="0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14"/>
            <p:cNvSpPr/>
            <p:nvPr/>
          </p:nvSpPr>
          <p:spPr>
            <a:xfrm>
              <a:off x="769680" y="5359320"/>
              <a:ext cx="37080" cy="221400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14"/>
            <p:cNvSpPr/>
            <p:nvPr/>
          </p:nvSpPr>
          <p:spPr>
            <a:xfrm>
              <a:off x="849960" y="6244560"/>
              <a:ext cx="238320" cy="622080"/>
            </a:xfrm>
            <a:custGeom>
              <a:avLst/>
              <a:gdLst/>
              <a:ahLst/>
              <a:cxnLst/>
              <a:rect l="l" t="t" r="r" b="b"/>
              <a:pathLst>
                <a:path w="52" h="135" extrusionOk="0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19;p14"/>
          <p:cNvGrpSpPr/>
          <p:nvPr/>
        </p:nvGrpSpPr>
        <p:grpSpPr>
          <a:xfrm>
            <a:off x="27360" y="-720"/>
            <a:ext cx="2356200" cy="6853680"/>
            <a:chOff x="27360" y="-720"/>
            <a:chExt cx="2356200" cy="6853680"/>
          </a:xfrm>
        </p:grpSpPr>
        <p:sp>
          <p:nvSpPr>
            <p:cNvPr id="20" name="Google Shape;20;p14"/>
            <p:cNvSpPr/>
            <p:nvPr/>
          </p:nvSpPr>
          <p:spPr>
            <a:xfrm>
              <a:off x="27360" y="-720"/>
              <a:ext cx="493920" cy="4400640"/>
            </a:xfrm>
            <a:custGeom>
              <a:avLst/>
              <a:gdLst/>
              <a:ahLst/>
              <a:cxnLst/>
              <a:rect l="l" t="t" r="r" b="b"/>
              <a:pathLst>
                <a:path w="103" h="920" extrusionOk="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14"/>
            <p:cNvSpPr/>
            <p:nvPr/>
          </p:nvSpPr>
          <p:spPr>
            <a:xfrm>
              <a:off x="550440" y="4316400"/>
              <a:ext cx="423000" cy="1580400"/>
            </a:xfrm>
            <a:custGeom>
              <a:avLst/>
              <a:gdLst/>
              <a:ahLst/>
              <a:cxnLst/>
              <a:rect l="l" t="t" r="r" b="b"/>
              <a:pathLst>
                <a:path w="88" h="330" extrusionOk="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14"/>
            <p:cNvSpPr/>
            <p:nvPr/>
          </p:nvSpPr>
          <p:spPr>
            <a:xfrm>
              <a:off x="1006200" y="5862600"/>
              <a:ext cx="430560" cy="990360"/>
            </a:xfrm>
            <a:custGeom>
              <a:avLst/>
              <a:gdLst/>
              <a:ahLst/>
              <a:cxnLst/>
              <a:rect l="l" t="t" r="r" b="b"/>
              <a:pathLst>
                <a:path w="90" h="207" extrusionOk="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14"/>
            <p:cNvSpPr/>
            <p:nvPr/>
          </p:nvSpPr>
          <p:spPr>
            <a:xfrm>
              <a:off x="521640" y="4364280"/>
              <a:ext cx="551520" cy="2235600"/>
            </a:xfrm>
            <a:custGeom>
              <a:avLst/>
              <a:gdLst/>
              <a:ahLst/>
              <a:cxnLst/>
              <a:rect l="l" t="t" r="r" b="b"/>
              <a:pathLst>
                <a:path w="115" h="467" extrusionOk="0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14"/>
            <p:cNvSpPr/>
            <p:nvPr/>
          </p:nvSpPr>
          <p:spPr>
            <a:xfrm>
              <a:off x="468000" y="1289160"/>
              <a:ext cx="173880" cy="3026880"/>
            </a:xfrm>
            <a:custGeom>
              <a:avLst/>
              <a:gdLst/>
              <a:ahLst/>
              <a:cxnLst/>
              <a:rect l="l" t="t" r="r" b="b"/>
              <a:pathLst>
                <a:path w="36" h="633" extrusionOk="0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14"/>
            <p:cNvSpPr/>
            <p:nvPr/>
          </p:nvSpPr>
          <p:spPr>
            <a:xfrm>
              <a:off x="1111680" y="6571440"/>
              <a:ext cx="133920" cy="281160"/>
            </a:xfrm>
            <a:custGeom>
              <a:avLst/>
              <a:gdLst/>
              <a:ahLst/>
              <a:cxnLst/>
              <a:rect l="l" t="t" r="r" b="b"/>
              <a:pathLst>
                <a:path w="28" h="59" extrusionOk="0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14"/>
            <p:cNvSpPr/>
            <p:nvPr/>
          </p:nvSpPr>
          <p:spPr>
            <a:xfrm>
              <a:off x="502560" y="4107600"/>
              <a:ext cx="82080" cy="511200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14"/>
            <p:cNvSpPr/>
            <p:nvPr/>
          </p:nvSpPr>
          <p:spPr>
            <a:xfrm>
              <a:off x="973800" y="3145680"/>
              <a:ext cx="1409760" cy="2716560"/>
            </a:xfrm>
            <a:custGeom>
              <a:avLst/>
              <a:gdLst/>
              <a:ahLst/>
              <a:cxnLst/>
              <a:rect l="l" t="t" r="r" b="b"/>
              <a:pathLst>
                <a:path w="294" h="568" extrusionOk="0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14"/>
            <p:cNvSpPr/>
            <p:nvPr/>
          </p:nvSpPr>
          <p:spPr>
            <a:xfrm>
              <a:off x="1073520" y="6600240"/>
              <a:ext cx="120240" cy="252720"/>
            </a:xfrm>
            <a:custGeom>
              <a:avLst/>
              <a:gdLst/>
              <a:ahLst/>
              <a:cxnLst/>
              <a:rect l="l" t="t" r="r" b="b"/>
              <a:pathLst>
                <a:path w="25" h="53" extrusionOk="0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14"/>
            <p:cNvSpPr/>
            <p:nvPr/>
          </p:nvSpPr>
          <p:spPr>
            <a:xfrm>
              <a:off x="973800" y="5897160"/>
              <a:ext cx="137520" cy="673920"/>
            </a:xfrm>
            <a:custGeom>
              <a:avLst/>
              <a:gdLst/>
              <a:ahLst/>
              <a:cxnLst/>
              <a:rect l="l" t="t" r="r" b="b"/>
              <a:pathLst>
                <a:path w="29" h="141" extrusionOk="0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14"/>
            <p:cNvSpPr/>
            <p:nvPr/>
          </p:nvSpPr>
          <p:spPr>
            <a:xfrm>
              <a:off x="973800" y="5772600"/>
              <a:ext cx="37800" cy="227520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14"/>
            <p:cNvSpPr/>
            <p:nvPr/>
          </p:nvSpPr>
          <p:spPr>
            <a:xfrm>
              <a:off x="1006200" y="6322680"/>
              <a:ext cx="210240" cy="530280"/>
            </a:xfrm>
            <a:custGeom>
              <a:avLst/>
              <a:gdLst/>
              <a:ahLst/>
              <a:cxnLst/>
              <a:rect l="l" t="t" r="r" b="b"/>
              <a:pathLst>
                <a:path w="44" h="111" extrusionOk="0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32;p14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38100" dist="25560" dir="5400000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dt" idx="10"/>
          </p:nvPr>
        </p:nvSpPr>
        <p:spPr>
          <a:xfrm>
            <a:off x="10361520" y="6130440"/>
            <a:ext cx="1145880" cy="37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ftr" idx="11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14"/>
          <p:cNvSpPr/>
          <p:nvPr/>
        </p:nvSpPr>
        <p:spPr>
          <a:xfrm rot="10800000" flipH="1">
            <a:off x="-4320" y="714240"/>
            <a:ext cx="1588320" cy="50688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sldNum" idx="12"/>
          </p:nvPr>
        </p:nvSpPr>
        <p:spPr>
          <a:xfrm>
            <a:off x="531720" y="787680"/>
            <a:ext cx="77940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" name="Google Shape;37;p14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image" Target="../media/image19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12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11" Type="http://schemas.openxmlformats.org/officeDocument/2006/relationships/image" Target="../media/image17.jpg"/><Relationship Id="rId5" Type="http://schemas.openxmlformats.org/officeDocument/2006/relationships/image" Target="../media/image11.jpg"/><Relationship Id="rId15" Type="http://schemas.openxmlformats.org/officeDocument/2006/relationships/image" Target="../media/image21.jpg"/><Relationship Id="rId10" Type="http://schemas.openxmlformats.org/officeDocument/2006/relationships/image" Target="../media/image16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Relationship Id="rId1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/>
          <p:nvPr/>
        </p:nvSpPr>
        <p:spPr>
          <a:xfrm>
            <a:off x="2123640" y="1936800"/>
            <a:ext cx="8366760" cy="1937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Тема проекта: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Ультразвуковая система охранной сигнализации </a:t>
            </a: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93" name="Google Shape;93;p1"/>
          <p:cNvGraphicFramePr/>
          <p:nvPr/>
        </p:nvGraphicFramePr>
        <p:xfrm>
          <a:off x="9226298" y="3874338"/>
          <a:ext cx="2872400" cy="2316480"/>
        </p:xfrm>
        <a:graphic>
          <a:graphicData uri="http://schemas.openxmlformats.org/drawingml/2006/table">
            <a:tbl>
              <a:tblPr firstRow="1" firstCol="1" bandRow="1">
                <a:noFill/>
                <a:tableStyleId>{B02BAAF5-A51B-4067-A891-78611D376B93}</a:tableStyleId>
              </a:tblPr>
              <a:tblGrid>
                <a:gridCol w="2872400"/>
              </a:tblGrid>
              <a:tr h="221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</a:tr>
              <a:tr h="151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</a:tr>
              <a:tr h="240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</a:tr>
              <a:tr h="120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Авторы проекта:</a:t>
                      </a:r>
                      <a:endParaRPr sz="1400" b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</a:tr>
              <a:tr h="120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Ивашкеквич Максим Алексеевич</a:t>
                      </a:r>
                      <a:endParaRPr sz="1400" b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</a:tr>
              <a:tr h="235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Исюткин Андрей Олегович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ГБОУ школа №827 </a:t>
                      </a:r>
                      <a:endParaRPr sz="1400" b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</a:tr>
              <a:tr h="235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Научный руководитель проекта: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Данченков Алексей Денисович</a:t>
                      </a:r>
                      <a:endParaRPr sz="1400" b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2"/>
          <p:cNvSpPr/>
          <p:nvPr/>
        </p:nvSpPr>
        <p:spPr>
          <a:xfrm>
            <a:off x="2547221" y="403659"/>
            <a:ext cx="9014054" cy="2593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36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Перспективы развития проекта:</a:t>
            </a:r>
            <a:endParaRPr/>
          </a:p>
          <a:p>
            <a:pPr marL="34326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Усовершенствование точности ультразвукового датчика;</a:t>
            </a:r>
            <a:endParaRPr/>
          </a:p>
          <a:p>
            <a:pPr marL="34326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Автоматический вызов с передачей изображения с камеры видеонаблюдения полиции;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326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Создание мобильного приложения для управления устройством.</a:t>
            </a:r>
            <a:endParaRPr sz="2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3080" marR="0" lvl="0" indent="-16492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None/>
            </a:pPr>
            <a:endParaRPr sz="28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p12" descr="https://krasnoyarsk.spravka.ru/uploads/0/0/fh/-S0CZ7bFgshw14Btps3bj5h369_zIF/original_57bfbd852eba9e0d188b456f_587f7fa51ccb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08223" y="2743199"/>
            <a:ext cx="4571998" cy="2933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2" descr="https://www.akruks.net/data/images/collections/69/769/4059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0222" y="2743199"/>
            <a:ext cx="4581052" cy="2933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3"/>
          <p:cNvSpPr/>
          <p:nvPr/>
        </p:nvSpPr>
        <p:spPr>
          <a:xfrm>
            <a:off x="1723356" y="503248"/>
            <a:ext cx="9014054" cy="5814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СПИСОК ЛИТЕРАТУРЫ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 960/ К 290 № 1 Каталог-справочник технического специалиста по системам безопасности. Т. 1. Каталог оборудования систем безопасности. – 3-е изд. – М., 2006. – 568 с.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 965/ Н 811 № 16 НСК-16. Средства охранной сигнализации. – М., 2005. – 28 с.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 965/ Н 811 № 17 НСК-17. Системы и средства контроля доступа. – М., 2005.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Приборостроение и средства автоматизации : энциклопедический справочник. Раздел : Системы безопасности. – 2008. - № 1. – С. 28-36; 2007. - № 1. – С. 25-38; № 3. – С. 27-41; № 5. – С. 35-47;  № 6. – С. 31-48; № 8. – С. 23-44.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Ворона В.А. Технические системы </a:t>
            </a:r>
            <a:r>
              <a:rPr lang="ru-RU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охранной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и пожарной </a:t>
            </a:r>
            <a:r>
              <a:rPr lang="ru-RU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сигнализации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/ В.А. Ворона, В.А. Тихонов. - М. : Горячая линия-Телеком, 2012. - 376 с.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marL="343080" marR="0" lvl="0" indent="-16492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None/>
            </a:pPr>
            <a:endParaRPr sz="28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/>
          <p:nvPr/>
        </p:nvSpPr>
        <p:spPr>
          <a:xfrm>
            <a:off x="2442240" y="2661110"/>
            <a:ext cx="8701200" cy="3537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Актуальность: </a:t>
            </a: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Обеспечение безопасности жилья – одна из приоритетных задач в современном обществе, с которой можно справиться не только благодаря услугам профессиональных компаний с профильным уклоном но и надежному (и недорогому) оборудованию.</a:t>
            </a: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2442240" y="600461"/>
            <a:ext cx="8701200" cy="2060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Цель проекта: </a:t>
            </a: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Создать рабочий образец ультразвуковой системы охранной сигнализации и провести испытания. </a:t>
            </a: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11385755" y="6249716"/>
            <a:ext cx="737419" cy="52322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pic>
        <p:nvPicPr>
          <p:cNvPr id="101" name="Google Shape;101;p2" descr="https://psv4.userapi.com/c237331/u241551808/docs/d20/6d527119b06d/2.jpg?extra=BmGkpT1UYXtg3AdH-2525k_3KYYqNj9C3XV7CsFVDoiJ7yeelHT2NmDogwwiON6YxKFDfetUN_CbsIaH4oDfAvKQP3SSYFgjNLQ9eEkN3WuSzocc24bEUo4OSAYtkQV-b9LMjzak5p43-3LlqgO6GMmGZJ_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19335" y="600460"/>
            <a:ext cx="522905" cy="540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 descr="https://psv4.userapi.com/c237331/u241551808/docs/d20/6d527119b06d/2.jpg?extra=BmGkpT1UYXtg3AdH-2525k_3KYYqNj9C3XV7CsFVDoiJ7yeelHT2NmDogwwiON6YxKFDfetUN_CbsIaH4oDfAvKQP3SSYFgjNLQ9eEkN3WuSzocc24bEUo4OSAYtkQV-b9LMjzak5p43-3LlqgO6GMmGZJ_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19335" y="2735569"/>
            <a:ext cx="522905" cy="520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/>
          <p:nvPr/>
        </p:nvSpPr>
        <p:spPr>
          <a:xfrm>
            <a:off x="2595600" y="720360"/>
            <a:ext cx="7616709" cy="2553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 продукта:</a:t>
            </a:r>
            <a:endParaRPr sz="32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Продукт представляет собой устройство, работающем на принципе замыкания цепи в результате пересечения ультразвуковой волны.</a:t>
            </a: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" name="Google Shape;108;p3"/>
          <p:cNvSpPr/>
          <p:nvPr/>
        </p:nvSpPr>
        <p:spPr>
          <a:xfrm>
            <a:off x="4699800" y="3647880"/>
            <a:ext cx="4266720" cy="292968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"/>
          <p:cNvSpPr/>
          <p:nvPr/>
        </p:nvSpPr>
        <p:spPr>
          <a:xfrm>
            <a:off x="4699800" y="3647880"/>
            <a:ext cx="206280" cy="17676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78230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"/>
          <p:cNvSpPr/>
          <p:nvPr/>
        </p:nvSpPr>
        <p:spPr>
          <a:xfrm>
            <a:off x="8760600" y="3647880"/>
            <a:ext cx="206280" cy="17676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78230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"/>
          <p:cNvSpPr/>
          <p:nvPr/>
        </p:nvSpPr>
        <p:spPr>
          <a:xfrm>
            <a:off x="5929200" y="3651120"/>
            <a:ext cx="260280" cy="73080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4D7D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"/>
          <p:cNvSpPr/>
          <p:nvPr/>
        </p:nvSpPr>
        <p:spPr>
          <a:xfrm>
            <a:off x="7279920" y="3654720"/>
            <a:ext cx="260280" cy="73080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4D7D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"/>
          <p:cNvSpPr/>
          <p:nvPr/>
        </p:nvSpPr>
        <p:spPr>
          <a:xfrm>
            <a:off x="5405040" y="6494400"/>
            <a:ext cx="260280" cy="73080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4D7D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"/>
          <p:cNvSpPr/>
          <p:nvPr/>
        </p:nvSpPr>
        <p:spPr>
          <a:xfrm>
            <a:off x="6625080" y="6484680"/>
            <a:ext cx="260280" cy="73080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4D7D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5" name="Google Shape;115;p3"/>
          <p:cNvCxnSpPr/>
          <p:nvPr/>
        </p:nvCxnSpPr>
        <p:spPr>
          <a:xfrm>
            <a:off x="4906080" y="3736080"/>
            <a:ext cx="628920" cy="275796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dashDot"/>
            <a:round/>
            <a:headEnd type="none" w="sm" len="sm"/>
            <a:tailEnd type="none" w="sm" len="sm"/>
          </a:ln>
        </p:spPr>
      </p:cxnSp>
      <p:cxnSp>
        <p:nvCxnSpPr>
          <p:cNvPr id="116" name="Google Shape;116;p3"/>
          <p:cNvCxnSpPr/>
          <p:nvPr/>
        </p:nvCxnSpPr>
        <p:spPr>
          <a:xfrm flipH="1">
            <a:off x="5535000" y="3724560"/>
            <a:ext cx="524520" cy="276948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dashDot"/>
            <a:round/>
            <a:headEnd type="none" w="sm" len="sm"/>
            <a:tailEnd type="none" w="sm" len="sm"/>
          </a:ln>
        </p:spPr>
      </p:cxnSp>
      <p:cxnSp>
        <p:nvCxnSpPr>
          <p:cNvPr id="117" name="Google Shape;117;p3"/>
          <p:cNvCxnSpPr/>
          <p:nvPr/>
        </p:nvCxnSpPr>
        <p:spPr>
          <a:xfrm>
            <a:off x="6059520" y="3724560"/>
            <a:ext cx="695880" cy="276012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dashDot"/>
            <a:round/>
            <a:headEnd type="none" w="sm" len="sm"/>
            <a:tailEnd type="none" w="sm" len="sm"/>
          </a:ln>
        </p:spPr>
      </p:cxnSp>
      <p:cxnSp>
        <p:nvCxnSpPr>
          <p:cNvPr id="118" name="Google Shape;118;p3"/>
          <p:cNvCxnSpPr/>
          <p:nvPr/>
        </p:nvCxnSpPr>
        <p:spPr>
          <a:xfrm flipH="1">
            <a:off x="6755400" y="3728160"/>
            <a:ext cx="654480" cy="275652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dashDot"/>
            <a:round/>
            <a:headEnd type="none" w="sm" len="sm"/>
            <a:tailEnd type="none" w="sm" len="sm"/>
          </a:ln>
        </p:spPr>
      </p:cxnSp>
      <p:sp>
        <p:nvSpPr>
          <p:cNvPr id="119" name="Google Shape;119;p3"/>
          <p:cNvSpPr/>
          <p:nvPr/>
        </p:nvSpPr>
        <p:spPr>
          <a:xfrm>
            <a:off x="8041680" y="6521400"/>
            <a:ext cx="260280" cy="73080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4D7D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0" name="Google Shape;120;p3"/>
          <p:cNvCxnSpPr/>
          <p:nvPr/>
        </p:nvCxnSpPr>
        <p:spPr>
          <a:xfrm>
            <a:off x="7409880" y="3728160"/>
            <a:ext cx="762120" cy="279324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dashDot"/>
            <a:round/>
            <a:headEnd type="none" w="sm" len="sm"/>
            <a:tailEnd type="none" w="sm" len="sm"/>
          </a:ln>
        </p:spPr>
      </p:cxnSp>
      <p:cxnSp>
        <p:nvCxnSpPr>
          <p:cNvPr id="121" name="Google Shape;121;p3"/>
          <p:cNvCxnSpPr/>
          <p:nvPr/>
        </p:nvCxnSpPr>
        <p:spPr>
          <a:xfrm flipH="1">
            <a:off x="8172000" y="3824640"/>
            <a:ext cx="691560" cy="269676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dashDot"/>
            <a:round/>
            <a:headEnd type="none" w="sm" len="sm"/>
            <a:tailEnd type="none" w="sm" len="sm"/>
          </a:ln>
        </p:spPr>
      </p:cxnSp>
      <p:sp>
        <p:nvSpPr>
          <p:cNvPr id="122" name="Google Shape;122;p3"/>
          <p:cNvSpPr/>
          <p:nvPr/>
        </p:nvSpPr>
        <p:spPr>
          <a:xfrm>
            <a:off x="1837543" y="3708993"/>
            <a:ext cx="2141109" cy="119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Ультразвуковой датчик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Исполнительный блок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"/>
          <p:cNvSpPr/>
          <p:nvPr/>
        </p:nvSpPr>
        <p:spPr>
          <a:xfrm>
            <a:off x="9914040" y="3463200"/>
            <a:ext cx="1946000" cy="64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Ультразвуковой датчик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3"/>
          <p:cNvSpPr/>
          <p:nvPr/>
        </p:nvSpPr>
        <p:spPr>
          <a:xfrm>
            <a:off x="9532440" y="5838480"/>
            <a:ext cx="1759680" cy="64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Система отражателей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3"/>
          <p:cNvSpPr/>
          <p:nvPr/>
        </p:nvSpPr>
        <p:spPr>
          <a:xfrm rot="10800000" flipH="1">
            <a:off x="3816360" y="3736080"/>
            <a:ext cx="883080" cy="4500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 cap="flat" cmpd="sng">
            <a:solidFill>
              <a:srgbClr val="9D2D0F"/>
            </a:solidFill>
            <a:prstDash val="solid"/>
            <a:round/>
            <a:headEnd type="none" w="sm" len="sm"/>
            <a:tailEnd type="triangle" w="med" len="med"/>
          </a:ln>
        </p:spPr>
      </p:sp>
      <p:sp>
        <p:nvSpPr>
          <p:cNvPr id="126" name="Google Shape;126;p3"/>
          <p:cNvSpPr/>
          <p:nvPr/>
        </p:nvSpPr>
        <p:spPr>
          <a:xfrm flipH="1">
            <a:off x="8966160" y="3647880"/>
            <a:ext cx="946440" cy="882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 cap="flat" cmpd="sng">
            <a:solidFill>
              <a:srgbClr val="9D2D0F"/>
            </a:solidFill>
            <a:prstDash val="solid"/>
            <a:round/>
            <a:headEnd type="none" w="sm" len="sm"/>
            <a:tailEnd type="triangle" w="med" len="med"/>
          </a:ln>
        </p:spPr>
      </p:sp>
      <p:sp>
        <p:nvSpPr>
          <p:cNvPr id="127" name="Google Shape;127;p3"/>
          <p:cNvSpPr/>
          <p:nvPr/>
        </p:nvSpPr>
        <p:spPr>
          <a:xfrm flipH="1">
            <a:off x="8302320" y="6161400"/>
            <a:ext cx="1229760" cy="3963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 cap="flat" cmpd="sng">
            <a:solidFill>
              <a:srgbClr val="9D2D0F"/>
            </a:solidFill>
            <a:prstDash val="solid"/>
            <a:round/>
            <a:headEnd type="none" w="sm" len="sm"/>
            <a:tailEnd type="triangle" w="med" len="med"/>
          </a:ln>
        </p:spPr>
      </p:sp>
      <p:sp>
        <p:nvSpPr>
          <p:cNvPr id="128" name="Google Shape;128;p3"/>
          <p:cNvSpPr txBox="1"/>
          <p:nvPr/>
        </p:nvSpPr>
        <p:spPr>
          <a:xfrm>
            <a:off x="11385755" y="6249716"/>
            <a:ext cx="737419" cy="52322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8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p3" descr="https://psv4.userapi.com/c237331/u241551808/docs/d20/6d527119b06d/2.jpg?extra=BmGkpT1UYXtg3AdH-2525k_3KYYqNj9C3XV7CsFVDoiJ7yeelHT2NmDogwwiON6YxKFDfetUN_CbsIaH4oDfAvKQP3SSYFgjNLQ9eEkN3WuSzocc24bEUo4OSAYtkQV-b9LMjzak5p43-3LlqgO6GMmGZJ_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2695" y="720360"/>
            <a:ext cx="522905" cy="520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"/>
          <p:cNvSpPr/>
          <p:nvPr/>
        </p:nvSpPr>
        <p:spPr>
          <a:xfrm>
            <a:off x="2360160" y="2122706"/>
            <a:ext cx="9045000" cy="4091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Основное техническое требование: </a:t>
            </a:r>
            <a:endParaRPr sz="20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Простота установки и настройки устройства.</a:t>
            </a: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Исходные данные:</a:t>
            </a:r>
            <a:endParaRPr sz="20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Использование платформы Arduino, GSM/GPRS модуля, фото/видеокамеры, источника ультразвуковой волны.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Система должна иметь следующий функционал:</a:t>
            </a:r>
            <a:endParaRPr sz="20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568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AutoNum type="arabicPeriod"/>
            </a:pPr>
            <a:r>
              <a:rPr lang="ru-RU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Срабатывание при попытке проникновения</a:t>
            </a: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568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AutoNum type="arabicPeriod"/>
            </a:pPr>
            <a:r>
              <a:rPr lang="ru-RU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Пересылка сигнала о проникновении  посредством мобильной связи. </a:t>
            </a: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568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AutoNum type="arabicPeriod"/>
            </a:pPr>
            <a:r>
              <a:rPr lang="ru-RU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Возможность подключения дополнительных модулей и датчиков.</a:t>
            </a: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568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AutoNum type="arabicPeriod"/>
            </a:pPr>
            <a:r>
              <a:rPr lang="ru-RU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Стоимость не более 1 тыс. рублей.</a:t>
            </a: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2360160" y="330898"/>
            <a:ext cx="9349920" cy="162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Техническое задание:</a:t>
            </a:r>
            <a:endParaRPr sz="20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Разработать и создать опытный образец устройства, способного своевременно оповещать владельца помещения о возможной попытке проникновения с предоставлением данных (видеозапись и оповещение) посредством услуг мобильной связи для дальнейшего принятия решения.</a:t>
            </a: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" name="Google Shape;136;p4"/>
          <p:cNvSpPr txBox="1"/>
          <p:nvPr/>
        </p:nvSpPr>
        <p:spPr>
          <a:xfrm>
            <a:off x="11385755" y="6249716"/>
            <a:ext cx="737419" cy="52322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8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4"/>
          <p:cNvSpPr/>
          <p:nvPr/>
        </p:nvSpPr>
        <p:spPr>
          <a:xfrm>
            <a:off x="2360160" y="2122706"/>
            <a:ext cx="5090842" cy="822687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8633" y="117695"/>
            <a:ext cx="9542352" cy="6932982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5"/>
          <p:cNvSpPr/>
          <p:nvPr/>
        </p:nvSpPr>
        <p:spPr>
          <a:xfrm>
            <a:off x="2717473" y="117695"/>
            <a:ext cx="36980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Этапы реализации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проекта:</a:t>
            </a:r>
            <a:endParaRPr/>
          </a:p>
        </p:txBody>
      </p:sp>
      <p:sp>
        <p:nvSpPr>
          <p:cNvPr id="144" name="Google Shape;144;p5"/>
          <p:cNvSpPr/>
          <p:nvPr/>
        </p:nvSpPr>
        <p:spPr>
          <a:xfrm>
            <a:off x="8376220" y="702470"/>
            <a:ext cx="303276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>
                <a:solidFill>
                  <a:srgbClr val="E5E3D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Фиксация проблемы.</a:t>
            </a:r>
            <a:endParaRPr sz="24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5" name="Google Shape;145;p5"/>
          <p:cNvSpPr/>
          <p:nvPr/>
        </p:nvSpPr>
        <p:spPr>
          <a:xfrm>
            <a:off x="11130499" y="640915"/>
            <a:ext cx="36407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5"/>
          <p:cNvSpPr/>
          <p:nvPr/>
        </p:nvSpPr>
        <p:spPr>
          <a:xfrm>
            <a:off x="2641507" y="1886314"/>
            <a:ext cx="36407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5"/>
          <p:cNvSpPr/>
          <p:nvPr/>
        </p:nvSpPr>
        <p:spPr>
          <a:xfrm>
            <a:off x="11130499" y="3177922"/>
            <a:ext cx="36407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5"/>
          <p:cNvSpPr/>
          <p:nvPr/>
        </p:nvSpPr>
        <p:spPr>
          <a:xfrm>
            <a:off x="2641507" y="4403178"/>
            <a:ext cx="36407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5"/>
          <p:cNvSpPr/>
          <p:nvPr/>
        </p:nvSpPr>
        <p:spPr>
          <a:xfrm>
            <a:off x="11130499" y="5666680"/>
            <a:ext cx="36407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5"/>
          <p:cNvSpPr/>
          <p:nvPr/>
        </p:nvSpPr>
        <p:spPr>
          <a:xfrm>
            <a:off x="3237537" y="1640092"/>
            <a:ext cx="317793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E5E3D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Постановка задач, разработка ультра - звуковой системы.</a:t>
            </a:r>
            <a:endParaRPr sz="2000" b="1">
              <a:solidFill>
                <a:srgbClr val="E5E3D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1" name="Google Shape;151;p5"/>
          <p:cNvSpPr/>
          <p:nvPr/>
        </p:nvSpPr>
        <p:spPr>
          <a:xfrm>
            <a:off x="8515462" y="2892187"/>
            <a:ext cx="2754279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E5E3D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Написание программного кода для установки.</a:t>
            </a:r>
            <a:endParaRPr sz="2000" b="1">
              <a:solidFill>
                <a:srgbClr val="E5E3D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5"/>
          <p:cNvSpPr/>
          <p:nvPr/>
        </p:nvSpPr>
        <p:spPr>
          <a:xfrm>
            <a:off x="3009938" y="4156956"/>
            <a:ext cx="29064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E5E3D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Сборка чистовой установки, проведение испытаний.</a:t>
            </a:r>
            <a:endParaRPr sz="2000" b="1">
              <a:solidFill>
                <a:srgbClr val="E5E3D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3" name="Google Shape;153;p5"/>
          <p:cNvSpPr/>
          <p:nvPr/>
        </p:nvSpPr>
        <p:spPr>
          <a:xfrm>
            <a:off x="8717658" y="5574347"/>
            <a:ext cx="277691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E5E3D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Оформление документации.</a:t>
            </a:r>
            <a:endParaRPr sz="2000" b="1">
              <a:solidFill>
                <a:srgbClr val="E5E3D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Google Shape;154;p5" descr="https://cdn-icons-png.flaticon.com/512/3576/3576226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94027" y="1734960"/>
            <a:ext cx="845616" cy="956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5" descr="https://cdn-icons-png.flaticon.com/512/2421/2421219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79809" y="490873"/>
            <a:ext cx="771988" cy="828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5" descr="https://cdn-icons-png.flaticon.com/512/1197/1197409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79809" y="3107207"/>
            <a:ext cx="781043" cy="664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5" descr="https://cdn-icons.flaticon.com/png/512/3896/premium/3896198.png?token=exp=1645190118~hmac=b0cf9a8ab52326e8658d27d26566f9d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50696" y="4338784"/>
            <a:ext cx="729113" cy="652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5" descr="https://cdn-icons-png.flaticon.com/512/3534/3534033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099527" y="5468293"/>
            <a:ext cx="761325" cy="813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6" descr="https://www.micrus.ru/storage/items/4/Ceramic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6233966" y="1829417"/>
            <a:ext cx="1006311" cy="1006311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6"/>
          <p:cNvSpPr txBox="1">
            <a:spLocks noGrp="1"/>
          </p:cNvSpPr>
          <p:nvPr>
            <p:ph type="title"/>
          </p:nvPr>
        </p:nvSpPr>
        <p:spPr>
          <a:xfrm>
            <a:off x="3617373" y="624047"/>
            <a:ext cx="7768382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ru-RU" sz="3600" b="1">
                <a:latin typeface="Times New Roman"/>
                <a:ea typeface="Times New Roman"/>
                <a:cs typeface="Times New Roman"/>
                <a:sym typeface="Times New Roman"/>
              </a:rPr>
              <a:t>Используемые компоненты</a:t>
            </a:r>
            <a:endParaRPr sz="36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5" name="Google Shape;165;p6"/>
          <p:cNvSpPr txBox="1">
            <a:spLocks noGrp="1"/>
          </p:cNvSpPr>
          <p:nvPr>
            <p:ph type="subTitle" idx="1"/>
          </p:nvPr>
        </p:nvSpPr>
        <p:spPr>
          <a:xfrm>
            <a:off x="1784558" y="1345924"/>
            <a:ext cx="5373908" cy="4801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Макетная плата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Набор светодиодов</a:t>
            </a: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Резисторы 47K</a:t>
            </a: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Источник постоянного тока</a:t>
            </a: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Ультразвуковой датчик HC-SR04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Конденсатор 1 mF</a:t>
            </a: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Тиристор BT-169</a:t>
            </a: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Микроконтроллер Arduino Uno</a:t>
            </a: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GSM/GPRS Shield</a:t>
            </a: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Набор проводов</a:t>
            </a: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Печатная плата</a:t>
            </a: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Паяльник и набор для паяния</a:t>
            </a: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Мембранная клавиатура Arduino 4x4</a:t>
            </a: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6" name="Google Shape;166;p6"/>
          <p:cNvSpPr txBox="1"/>
          <p:nvPr/>
        </p:nvSpPr>
        <p:spPr>
          <a:xfrm>
            <a:off x="11385755" y="6249716"/>
            <a:ext cx="737419" cy="52322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2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6" descr="https://ampero.ru/assets/images/products/1307/uno-r3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58132" y="1917992"/>
            <a:ext cx="1216621" cy="1216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6" descr="https://roboshop.spb.ru/image/cache/catalog/demo/product/sim900-shield-800x800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09453" y="1066256"/>
            <a:ext cx="1669750" cy="1626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6" descr="https://http2.mlstatic.com/cautin-soldador-regulador-de-calor-temperatura-electron-60w-D_NQ_NP_896135-MPE31254703995_062019-F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56258" y="4388060"/>
            <a:ext cx="1326805" cy="1254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6" descr="https://www.promelec.ru/fs/cache/f3/58/df/66/bc72f317c6ebde3ad826386a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67394" y="2720061"/>
            <a:ext cx="1434044" cy="1434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6" descr="Набор проводов «Папа — Папа», для Arduino, 40шт, 20см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7001144" y="1177868"/>
            <a:ext cx="1000840" cy="1194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6" descr="https://3d-diy.ru/upload/iblock/6bc/%D0%9C%D0%B0%D0%BA%D0%B5%D1%82%D0%BD%D0%B0%D1%8F%20%D0%BF%D0%BB%D0%B0%D1%82%D0%B0%20PCB%204x6%20%D1%81%D0%BC%20.jp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459617" y="2818301"/>
            <a:ext cx="1248194" cy="103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6" descr="https://pcus.ru/image/cache/catalog/products/elements/3mm-350x470.jp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730580" y="3333882"/>
            <a:ext cx="911443" cy="1223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6" descr="https://media.rs-online.com/t_large/F0148893-01.jp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10800000" flipH="1">
            <a:off x="9489130" y="2729484"/>
            <a:ext cx="1112300" cy="513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6" descr="https://offt.ru/wp-content/uploads/2018/07/559ecc80-f909-11e4-8212-94de807b8042-1.jp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886225" y="3838016"/>
            <a:ext cx="999060" cy="999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6" descr="https://data.electronshik.ru/ne_images/1/16845-1_500.jpe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771409" y="3356312"/>
            <a:ext cx="780539" cy="780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6" descr="https://www.devobox.com/2874-home_default/arduino-proto-shield-pcb-rev3.jp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022660" y="3994057"/>
            <a:ext cx="1592886" cy="1592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6" descr="http://ae01.alicdn.com/kf/HTB1G5obXkT2gK0jSZFkq6AIQFXaH.jp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919947" y="5160519"/>
            <a:ext cx="1385222" cy="13264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"/>
          <p:cNvSpPr/>
          <p:nvPr/>
        </p:nvSpPr>
        <p:spPr>
          <a:xfrm>
            <a:off x="4468333" y="287080"/>
            <a:ext cx="1562986" cy="574158"/>
          </a:xfrm>
          <a:prstGeom prst="flowChartTerminator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Начало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7"/>
          <p:cNvSpPr/>
          <p:nvPr/>
        </p:nvSpPr>
        <p:spPr>
          <a:xfrm>
            <a:off x="4013791" y="1056168"/>
            <a:ext cx="2472070" cy="1314892"/>
          </a:xfrm>
          <a:prstGeom prst="flowChartDecision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Проверка флага повторного запуска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7"/>
          <p:cNvSpPr/>
          <p:nvPr/>
        </p:nvSpPr>
        <p:spPr>
          <a:xfrm>
            <a:off x="2100817" y="1426535"/>
            <a:ext cx="1562986" cy="57415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Задание пароля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7"/>
          <p:cNvSpPr/>
          <p:nvPr/>
        </p:nvSpPr>
        <p:spPr>
          <a:xfrm>
            <a:off x="2100817" y="2259418"/>
            <a:ext cx="1562986" cy="82402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Задание номера телефона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7"/>
          <p:cNvSpPr/>
          <p:nvPr/>
        </p:nvSpPr>
        <p:spPr>
          <a:xfrm>
            <a:off x="2100817" y="3342167"/>
            <a:ext cx="1562986" cy="117667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Установка флага повторного запуска в 1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8" name="Google Shape;188;p7"/>
          <p:cNvCxnSpPr>
            <a:stCxn id="184" idx="1"/>
            <a:endCxn id="185" idx="3"/>
          </p:cNvCxnSpPr>
          <p:nvPr/>
        </p:nvCxnSpPr>
        <p:spPr>
          <a:xfrm rot="10800000">
            <a:off x="3663691" y="1713614"/>
            <a:ext cx="350100" cy="0"/>
          </a:xfrm>
          <a:prstGeom prst="straightConnector1">
            <a:avLst/>
          </a:prstGeom>
          <a:noFill/>
          <a:ln w="9525" cap="flat" cmpd="sng">
            <a:solidFill>
              <a:srgbClr val="A42B0B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89" name="Google Shape;189;p7"/>
          <p:cNvCxnSpPr>
            <a:stCxn id="185" idx="2"/>
            <a:endCxn id="186" idx="0"/>
          </p:cNvCxnSpPr>
          <p:nvPr/>
        </p:nvCxnSpPr>
        <p:spPr>
          <a:xfrm>
            <a:off x="2882310" y="2000693"/>
            <a:ext cx="0" cy="258600"/>
          </a:xfrm>
          <a:prstGeom prst="straightConnector1">
            <a:avLst/>
          </a:prstGeom>
          <a:noFill/>
          <a:ln w="9525" cap="flat" cmpd="sng">
            <a:solidFill>
              <a:srgbClr val="A42B0B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90" name="Google Shape;190;p7"/>
          <p:cNvCxnSpPr>
            <a:stCxn id="186" idx="2"/>
            <a:endCxn id="187" idx="0"/>
          </p:cNvCxnSpPr>
          <p:nvPr/>
        </p:nvCxnSpPr>
        <p:spPr>
          <a:xfrm>
            <a:off x="2882310" y="3083442"/>
            <a:ext cx="0" cy="258600"/>
          </a:xfrm>
          <a:prstGeom prst="straightConnector1">
            <a:avLst/>
          </a:prstGeom>
          <a:noFill/>
          <a:ln w="9525" cap="flat" cmpd="sng">
            <a:solidFill>
              <a:srgbClr val="A42B0B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91" name="Google Shape;191;p7"/>
          <p:cNvCxnSpPr>
            <a:stCxn id="183" idx="2"/>
            <a:endCxn id="184" idx="0"/>
          </p:cNvCxnSpPr>
          <p:nvPr/>
        </p:nvCxnSpPr>
        <p:spPr>
          <a:xfrm>
            <a:off x="5249826" y="861238"/>
            <a:ext cx="0" cy="195000"/>
          </a:xfrm>
          <a:prstGeom prst="straightConnector1">
            <a:avLst/>
          </a:prstGeom>
          <a:noFill/>
          <a:ln w="9525" cap="flat" cmpd="sng">
            <a:solidFill>
              <a:srgbClr val="A42B0B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92" name="Google Shape;192;p7"/>
          <p:cNvCxnSpPr>
            <a:stCxn id="187" idx="2"/>
            <a:endCxn id="183" idx="1"/>
          </p:cNvCxnSpPr>
          <p:nvPr/>
        </p:nvCxnSpPr>
        <p:spPr>
          <a:xfrm rot="-5400000">
            <a:off x="1703010" y="1753437"/>
            <a:ext cx="3944700" cy="1586100"/>
          </a:xfrm>
          <a:prstGeom prst="bentConnector4">
            <a:avLst>
              <a:gd name="adj1" fmla="val -5795"/>
              <a:gd name="adj2" fmla="val -68153"/>
            </a:avLst>
          </a:prstGeom>
          <a:noFill/>
          <a:ln w="9525" cap="flat" cmpd="sng">
            <a:solidFill>
              <a:srgbClr val="A42B0B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93" name="Google Shape;193;p7"/>
          <p:cNvSpPr/>
          <p:nvPr/>
        </p:nvSpPr>
        <p:spPr>
          <a:xfrm>
            <a:off x="7203115" y="2360599"/>
            <a:ext cx="1562986" cy="57415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Опрос датчика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7"/>
          <p:cNvSpPr/>
          <p:nvPr/>
        </p:nvSpPr>
        <p:spPr>
          <a:xfrm>
            <a:off x="6835849" y="3305124"/>
            <a:ext cx="2297518" cy="983512"/>
          </a:xfrm>
          <a:prstGeom prst="flowChartDecision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Проверка датчика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7"/>
          <p:cNvSpPr/>
          <p:nvPr/>
        </p:nvSpPr>
        <p:spPr>
          <a:xfrm>
            <a:off x="7203115" y="4508376"/>
            <a:ext cx="1562986" cy="57415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Опрос клавиатуры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7"/>
          <p:cNvSpPr/>
          <p:nvPr/>
        </p:nvSpPr>
        <p:spPr>
          <a:xfrm>
            <a:off x="6835849" y="5452901"/>
            <a:ext cx="2297518" cy="983512"/>
          </a:xfrm>
          <a:prstGeom prst="flowChartDecision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Проверка введенного символа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7"/>
          <p:cNvSpPr/>
          <p:nvPr/>
        </p:nvSpPr>
        <p:spPr>
          <a:xfrm>
            <a:off x="9673413" y="3134117"/>
            <a:ext cx="1810586" cy="125107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Вызов функции реакции на проникновение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7"/>
          <p:cNvSpPr/>
          <p:nvPr/>
        </p:nvSpPr>
        <p:spPr>
          <a:xfrm>
            <a:off x="9455272" y="5489473"/>
            <a:ext cx="1827470" cy="91037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Функция смены пароля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9" name="Google Shape;199;p7"/>
          <p:cNvCxnSpPr>
            <a:stCxn id="193" idx="2"/>
          </p:cNvCxnSpPr>
          <p:nvPr/>
        </p:nvCxnSpPr>
        <p:spPr>
          <a:xfrm>
            <a:off x="7984608" y="2934757"/>
            <a:ext cx="0" cy="370500"/>
          </a:xfrm>
          <a:prstGeom prst="straightConnector1">
            <a:avLst/>
          </a:prstGeom>
          <a:noFill/>
          <a:ln w="9525" cap="flat" cmpd="sng">
            <a:solidFill>
              <a:srgbClr val="A42B0B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00" name="Google Shape;200;p7"/>
          <p:cNvCxnSpPr>
            <a:stCxn id="194" idx="3"/>
            <a:endCxn id="197" idx="1"/>
          </p:cNvCxnSpPr>
          <p:nvPr/>
        </p:nvCxnSpPr>
        <p:spPr>
          <a:xfrm rot="10800000" flipH="1">
            <a:off x="9133367" y="3759680"/>
            <a:ext cx="540000" cy="37200"/>
          </a:xfrm>
          <a:prstGeom prst="straightConnector1">
            <a:avLst/>
          </a:prstGeom>
          <a:noFill/>
          <a:ln w="9525" cap="flat" cmpd="sng">
            <a:solidFill>
              <a:srgbClr val="A42B0B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01" name="Google Shape;201;p7"/>
          <p:cNvCxnSpPr>
            <a:stCxn id="194" idx="2"/>
            <a:endCxn id="195" idx="0"/>
          </p:cNvCxnSpPr>
          <p:nvPr/>
        </p:nvCxnSpPr>
        <p:spPr>
          <a:xfrm>
            <a:off x="7984608" y="4288636"/>
            <a:ext cx="0" cy="219600"/>
          </a:xfrm>
          <a:prstGeom prst="straightConnector1">
            <a:avLst/>
          </a:prstGeom>
          <a:noFill/>
          <a:ln w="9525" cap="flat" cmpd="sng">
            <a:solidFill>
              <a:srgbClr val="A42B0B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02" name="Google Shape;202;p7"/>
          <p:cNvCxnSpPr>
            <a:stCxn id="196" idx="3"/>
            <a:endCxn id="198" idx="1"/>
          </p:cNvCxnSpPr>
          <p:nvPr/>
        </p:nvCxnSpPr>
        <p:spPr>
          <a:xfrm>
            <a:off x="9133367" y="5944657"/>
            <a:ext cx="321900" cy="0"/>
          </a:xfrm>
          <a:prstGeom prst="straightConnector1">
            <a:avLst/>
          </a:prstGeom>
          <a:noFill/>
          <a:ln w="9525" cap="flat" cmpd="sng">
            <a:solidFill>
              <a:srgbClr val="A42B0B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03" name="Google Shape;203;p7"/>
          <p:cNvCxnSpPr>
            <a:stCxn id="195" idx="2"/>
            <a:endCxn id="196" idx="0"/>
          </p:cNvCxnSpPr>
          <p:nvPr/>
        </p:nvCxnSpPr>
        <p:spPr>
          <a:xfrm>
            <a:off x="7984608" y="5082534"/>
            <a:ext cx="0" cy="370500"/>
          </a:xfrm>
          <a:prstGeom prst="straightConnector1">
            <a:avLst/>
          </a:prstGeom>
          <a:noFill/>
          <a:ln w="9525" cap="flat" cmpd="sng">
            <a:solidFill>
              <a:srgbClr val="A42B0B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04" name="Google Shape;204;p7"/>
          <p:cNvSpPr/>
          <p:nvPr/>
        </p:nvSpPr>
        <p:spPr>
          <a:xfrm>
            <a:off x="7087757" y="1280593"/>
            <a:ext cx="1793701" cy="860266"/>
          </a:xfrm>
          <a:prstGeom prst="flowChartDecision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Рабочий цикл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5" name="Google Shape;205;p7"/>
          <p:cNvCxnSpPr>
            <a:stCxn id="184" idx="3"/>
            <a:endCxn id="204" idx="1"/>
          </p:cNvCxnSpPr>
          <p:nvPr/>
        </p:nvCxnSpPr>
        <p:spPr>
          <a:xfrm rot="10800000" flipH="1">
            <a:off x="6485861" y="1710614"/>
            <a:ext cx="601800" cy="3000"/>
          </a:xfrm>
          <a:prstGeom prst="straightConnector1">
            <a:avLst/>
          </a:prstGeom>
          <a:noFill/>
          <a:ln w="9525" cap="flat" cmpd="sng">
            <a:solidFill>
              <a:srgbClr val="A42B0B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06" name="Google Shape;206;p7"/>
          <p:cNvCxnSpPr>
            <a:stCxn id="204" idx="2"/>
            <a:endCxn id="193" idx="0"/>
          </p:cNvCxnSpPr>
          <p:nvPr/>
        </p:nvCxnSpPr>
        <p:spPr>
          <a:xfrm>
            <a:off x="7984608" y="2140859"/>
            <a:ext cx="0" cy="219600"/>
          </a:xfrm>
          <a:prstGeom prst="straightConnector1">
            <a:avLst/>
          </a:prstGeom>
          <a:noFill/>
          <a:ln w="9525" cap="flat" cmpd="sng">
            <a:solidFill>
              <a:srgbClr val="A42B0B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07" name="Google Shape;207;p7"/>
          <p:cNvCxnSpPr>
            <a:stCxn id="196" idx="1"/>
            <a:endCxn id="204" idx="1"/>
          </p:cNvCxnSpPr>
          <p:nvPr/>
        </p:nvCxnSpPr>
        <p:spPr>
          <a:xfrm rot="10800000" flipH="1">
            <a:off x="6835849" y="1710757"/>
            <a:ext cx="252000" cy="4233900"/>
          </a:xfrm>
          <a:prstGeom prst="bentConnector3">
            <a:avLst>
              <a:gd name="adj1" fmla="val -90714"/>
            </a:avLst>
          </a:prstGeom>
          <a:noFill/>
          <a:ln w="9525" cap="flat" cmpd="sng">
            <a:solidFill>
              <a:srgbClr val="A42B0B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08" name="Google Shape;208;p7"/>
          <p:cNvCxnSpPr>
            <a:stCxn id="198" idx="2"/>
            <a:endCxn id="204" idx="1"/>
          </p:cNvCxnSpPr>
          <p:nvPr/>
        </p:nvCxnSpPr>
        <p:spPr>
          <a:xfrm rot="5400000" flipH="1">
            <a:off x="6383957" y="2414793"/>
            <a:ext cx="4689000" cy="3281100"/>
          </a:xfrm>
          <a:prstGeom prst="bentConnector4">
            <a:avLst>
              <a:gd name="adj1" fmla="val -4875"/>
              <a:gd name="adj2" fmla="val 106972"/>
            </a:avLst>
          </a:prstGeom>
          <a:noFill/>
          <a:ln w="9525" cap="flat" cmpd="sng">
            <a:solidFill>
              <a:srgbClr val="A42B0B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09" name="Google Shape;209;p7"/>
          <p:cNvCxnSpPr>
            <a:stCxn id="197" idx="2"/>
            <a:endCxn id="204" idx="1"/>
          </p:cNvCxnSpPr>
          <p:nvPr/>
        </p:nvCxnSpPr>
        <p:spPr>
          <a:xfrm rot="5400000" flipH="1">
            <a:off x="7496056" y="1302537"/>
            <a:ext cx="2674500" cy="3490800"/>
          </a:xfrm>
          <a:prstGeom prst="bentConnector4">
            <a:avLst>
              <a:gd name="adj1" fmla="val -85015"/>
              <a:gd name="adj2" fmla="val 114158"/>
            </a:avLst>
          </a:prstGeom>
          <a:noFill/>
          <a:ln w="9525" cap="flat" cmpd="sng">
            <a:solidFill>
              <a:srgbClr val="A42B0B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8"/>
          <p:cNvSpPr txBox="1"/>
          <p:nvPr/>
        </p:nvSpPr>
        <p:spPr>
          <a:xfrm>
            <a:off x="2094152" y="462642"/>
            <a:ext cx="10972440" cy="609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ru-RU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Стенд</a:t>
            </a:r>
            <a:endParaRPr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5" name="Google Shape;215;p8"/>
          <p:cNvSpPr txBox="1"/>
          <p:nvPr/>
        </p:nvSpPr>
        <p:spPr>
          <a:xfrm>
            <a:off x="11385755" y="6249716"/>
            <a:ext cx="737419" cy="52322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2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" name="Google Shape;216;p8" descr="https://pp.userapi.com/c850528/v850528347/a6eb1/PztgFPTGTGI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4573948" y="424711"/>
            <a:ext cx="3895565" cy="6312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1"/>
          <p:cNvSpPr/>
          <p:nvPr/>
        </p:nvSpPr>
        <p:spPr>
          <a:xfrm>
            <a:off x="2556275" y="467033"/>
            <a:ext cx="9014054" cy="2102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Результат:</a:t>
            </a:r>
            <a:endParaRPr sz="2800" b="0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6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данной работе создан макет ультразвуковой сигнализации, с помощью которой можно обезопасить помещение. Данная сигнализация имеет возможность смены пароля, отправки SMS на заданный номер. Работает от питания в 12V.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6" name="Picture 2" descr="C:\Users\chuma\Downloads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23" y="2569488"/>
            <a:ext cx="5489443" cy="411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530</Words>
  <Application>Microsoft Office PowerPoint</Application>
  <PresentationFormat>Произвольный</PresentationFormat>
  <Paragraphs>89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Times New Roman</vt:lpstr>
      <vt:lpstr>Noto Sans Symbols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Используемые компоненты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Мартынюк Алексей Анатольевич</dc:creator>
  <cp:lastModifiedBy>Vasilina Chumak</cp:lastModifiedBy>
  <cp:revision>2</cp:revision>
  <dcterms:created xsi:type="dcterms:W3CDTF">2018-12-08T06:09:57Z</dcterms:created>
  <dcterms:modified xsi:type="dcterms:W3CDTF">2022-08-12T12:44:09Z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Hewlett-Packard Company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Широкоэкранный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5</vt:i4>
  </property>
</Properties>
</file>