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0" r:id="rId3"/>
    <p:sldId id="272" r:id="rId4"/>
    <p:sldId id="271" r:id="rId5"/>
    <p:sldId id="283" r:id="rId6"/>
    <p:sldId id="282" r:id="rId7"/>
    <p:sldId id="285" r:id="rId8"/>
    <p:sldId id="265" r:id="rId9"/>
    <p:sldId id="266" r:id="rId10"/>
    <p:sldId id="268" r:id="rId11"/>
    <p:sldId id="263" r:id="rId12"/>
    <p:sldId id="273" r:id="rId13"/>
    <p:sldId id="281" r:id="rId14"/>
    <p:sldId id="279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8DC"/>
    <a:srgbClr val="D70D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5040" autoAdjust="0"/>
  </p:normalViewPr>
  <p:slideViewPr>
    <p:cSldViewPr snapToGrid="0">
      <p:cViewPr varScale="1">
        <p:scale>
          <a:sx n="98" d="100"/>
          <a:sy n="98" d="100"/>
        </p:scale>
        <p:origin x="-20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Хотели бы Вы купить данное изделие?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Хотели бы Вы купить данное изделие?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0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900753777927986"/>
          <c:y val="0.81791222875135416"/>
          <c:w val="0.21965983901492489"/>
          <c:h val="0.1281035506823116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B200E-8DE6-46B2-B3D7-50850D852F62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F8DFA-CD13-42E7-8167-C538D171FA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04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DFA-CD13-42E7-8167-C538D171FAA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55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DFA-CD13-42E7-8167-C538D171FAA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365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F8DFA-CD13-42E7-8167-C538D171FAA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21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26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16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39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678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2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6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8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77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48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53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2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F9C7-EB51-4DAE-BD5A-2DDF80F5D35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EFE76-EE99-4131-91DD-87D1A47D7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90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3" Type="http://schemas.openxmlformats.org/officeDocument/2006/relationships/image" Target="../media/image31.jpeg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3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image" Target="../media/image12.jpeg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4637" y="182880"/>
            <a:ext cx="8662736" cy="4202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				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8221" y="1918444"/>
            <a:ext cx="5865779" cy="25565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n w="222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ПРОЕКТ</a:t>
            </a:r>
            <a:endParaRPr lang="ru-RU" sz="3600" b="1" dirty="0" smtClean="0">
              <a:ln w="222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 w="222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«Современные технологии в создании герба школы в технике вышивания бусинами и технике нагрева </a:t>
            </a:r>
            <a:r>
              <a:rPr lang="ru-RU" sz="2400" b="1" dirty="0" err="1" smtClean="0">
                <a:ln w="222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фоамирана</a:t>
            </a:r>
            <a:r>
              <a:rPr lang="ru-RU" sz="2400" b="1" dirty="0" smtClean="0">
                <a:ln w="222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 светодиодной нитью»</a:t>
            </a:r>
            <a:endParaRPr lang="ru-RU" sz="2400" b="1" dirty="0">
              <a:ln w="222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590" y="629635"/>
            <a:ext cx="70138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общеобразовательная школа №6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углубленным изучением отдельных предметов»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47097" y="4571999"/>
            <a:ext cx="4153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ученица 7 «Г» класса, МБОУ «СОШ №6 с УИОП»</a:t>
            </a:r>
          </a:p>
          <a:p>
            <a:pPr lvl="0"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Проскурякова Светлана</a:t>
            </a:r>
            <a:endParaRPr lang="ru-RU" dirty="0" smtClean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Руководитель: учитель технологии МБОУ «СОШ №6 с УИОП» 	Половко Лариса Петровна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25694" y="6211669"/>
            <a:ext cx="13132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г.о. Реутов</a:t>
            </a:r>
          </a:p>
          <a:p>
            <a:pPr lvl="0"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23554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667" y="1918444"/>
            <a:ext cx="3278371" cy="44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1079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725057"/>
              </p:ext>
            </p:extLst>
          </p:nvPr>
        </p:nvGraphicFramePr>
        <p:xfrm>
          <a:off x="0" y="397877"/>
          <a:ext cx="4658627" cy="6445685"/>
        </p:xfrm>
        <a:graphic>
          <a:graphicData uri="http://schemas.openxmlformats.org/drawingml/2006/table">
            <a:tbl>
              <a:tblPr/>
              <a:tblGrid>
                <a:gridCol w="439004"/>
                <a:gridCol w="2095257"/>
                <a:gridCol w="2124366"/>
              </a:tblGrid>
              <a:tr h="454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Описание операции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Графическое изображение или фото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Рисуем эскиз нашего герба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5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Рисуем эскизы цветка, так как наш герб будет «одет» в цветы с подсветкой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Средний цветок - диаметром 60мм;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Маленький цветок - 30мм.   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3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Вырезаем наши цветы. Получаются шаблоны.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Прикладываем шаблоны на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фоамиран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зубочисткой обводим контуры цветов. Толщина нашего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фоамирана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1мм.</a:t>
                      </a:r>
                      <a:endParaRPr lang="ru-RU" sz="11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42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 понадобится 44 синих цветка, 3 красных. 7 желтых, 3 зеленых 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того, чтобы придать объем нашему цветку нам необходимо на один цветок  2  шаблона лепестков - это для синих цветов. И по три для остальных цветов.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9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придания цветку естественной формы, необходимо его лепесточки приложить к утюгу на несколько секунд. Терморегулятор у нас на 2. Поддерживаем деревянной шпажкой. Лепесточки принимают нужную форму.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960" marR="609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Рисунок 12" descr="C:\Users\Nikolay\Desktop\фото герб\20211112_083804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483218" y="1762516"/>
            <a:ext cx="947476" cy="824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Nikolay\AppData\Local\Temp\Rar$DIa3200.36131\20210204_130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63314" y="1641468"/>
            <a:ext cx="951054" cy="1066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Nikolay\Desktop\фото герб\20211112_084203_0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51219" y="2723961"/>
            <a:ext cx="986447" cy="1092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Nikolay\Desktop\фото герб\20211112_09110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3931" y="4066162"/>
            <a:ext cx="1581150" cy="1110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C:\Users\Nikolay\Desktop\фото герб\20211112_08524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054233" y="5557527"/>
            <a:ext cx="1073907" cy="99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956" y="881401"/>
            <a:ext cx="657550" cy="81769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26411188"/>
              </p:ext>
            </p:extLst>
          </p:nvPr>
        </p:nvGraphicFramePr>
        <p:xfrm>
          <a:off x="4708616" y="256674"/>
          <a:ext cx="4387258" cy="6601326"/>
        </p:xfrm>
        <a:graphic>
          <a:graphicData uri="http://schemas.openxmlformats.org/drawingml/2006/table">
            <a:tbl>
              <a:tblPr/>
              <a:tblGrid>
                <a:gridCol w="370888"/>
                <a:gridCol w="2013170"/>
                <a:gridCol w="2003200"/>
              </a:tblGrid>
              <a:tr h="974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Переходим к формированию серединки цветка. Берём 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фоамиран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толщиной 1 мм.  С помощью линейки и зубочистки чертим прямоугольники. Вырезаем  все эти  полоски.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0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каждой из этих полосок нарезаем бахрому. (С одной из длинных сторон делаем надрезы, чем чаще, тем лучше, не доходя к противоположной стороне, где-то 3 - 5мм).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Берем трубочку от шариков, от коктейля можно. У нас по толщине, чтобы образовалось отверстие нужных размеров для лампочек, подошел карандаш.  Накручиваем на карандаш с бахромой полоску, склеивая ее через расстояния с той стороны, где нет бахромы. Получается серединка цветочка с дырочкой для лампочки. Проветриваем помещение при работе с клеем.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6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Получившуюся серединку прикладываем к утюгу на несколько секунд, поддерживая деревянной шпажкой, и распушаем. Терморегулятор утюга стоит на 2.</a:t>
                      </a:r>
                      <a:r>
                        <a:rPr lang="ru-RU" sz="11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5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10.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Берем готовые наши  лепестки, вырезаем середину по толщине  серединок.  На серединку (натягиваем как резинку)  лепестки. Также «одеваем» второй шаблон, чтобы листики оказались между листьями первого шаблона. 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5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186" marR="271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C:\Users\Nikolay\Desktop\проект\20210115_1252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488576" y="362503"/>
            <a:ext cx="1052287" cy="744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C:\Users\Nikolay\Desktop\проект\20210115_12521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7566168" y="1335039"/>
            <a:ext cx="1038575" cy="1106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F:\проект\20210130_201000.jpg"/>
          <p:cNvPicPr/>
          <p:nvPr/>
        </p:nvPicPr>
        <p:blipFill>
          <a:blip r:embed="rId10" cstate="print"/>
          <a:srcRect l="21104" t="20765" r="19626" b="9290"/>
          <a:stretch>
            <a:fillRect/>
          </a:stretch>
        </p:blipFill>
        <p:spPr bwMode="auto">
          <a:xfrm>
            <a:off x="7370223" y="2984378"/>
            <a:ext cx="1491676" cy="108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C:\Users\Nikolay\Desktop\проект\20210121_190424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559771" y="4408011"/>
            <a:ext cx="1216465" cy="88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:\Users\Nikolay\Desktop\фото герб\20211112_09073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7685355" y="5409086"/>
            <a:ext cx="997822" cy="1510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-67440" y="0"/>
            <a:ext cx="52245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изготовления герба</a:t>
            </a:r>
            <a:endParaRPr kumimoji="0" lang="ru-RU" sz="2000" b="1" i="0" u="none" strike="noStrike" normalizeH="0" baseline="0" dirty="0" smtClean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911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0537882"/>
              </p:ext>
            </p:extLst>
          </p:nvPr>
        </p:nvGraphicFramePr>
        <p:xfrm>
          <a:off x="0" y="0"/>
          <a:ext cx="4523873" cy="4870383"/>
        </p:xfrm>
        <a:graphic>
          <a:graphicData uri="http://schemas.openxmlformats.org/drawingml/2006/table">
            <a:tbl>
              <a:tblPr/>
              <a:tblGrid>
                <a:gridCol w="279133"/>
                <a:gridCol w="2300437"/>
                <a:gridCol w="1944303"/>
              </a:tblGrid>
              <a:tr h="996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такие получаются цветочки. Для объёма каждая цветок состоит из трёх  шаблонов лепестков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1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канву наносим наш эскиз и начинаем вышивать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Начинаем формировать герб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Используя технику вышивки бусинками, вышиваем синими бусинками щит нашего герба, используя стебельчатый шов.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15.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Белыми бусинками вышиваем окна здания нашего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C:\Users\Nikolay\Desktop\фото герб\20211112_0911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1109" y="67573"/>
            <a:ext cx="1255705" cy="844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Nikolay\AppData\Local\Temp\20220113_1028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068869" y="1120207"/>
            <a:ext cx="920183" cy="83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Nikolay\AppData\Local\Temp\20220226_2055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098191" y="2091974"/>
            <a:ext cx="889302" cy="875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Nikolay\Desktop\фото герб\20220212_1755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0621" y="3210770"/>
            <a:ext cx="1136678" cy="766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Nikolay\Desktop\фото герб\20220212_1759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08785" y="4144885"/>
            <a:ext cx="1268114" cy="689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9251185"/>
              </p:ext>
            </p:extLst>
          </p:nvPr>
        </p:nvGraphicFramePr>
        <p:xfrm>
          <a:off x="0" y="4876308"/>
          <a:ext cx="4523873" cy="792877"/>
        </p:xfrm>
        <a:graphic>
          <a:graphicData uri="http://schemas.openxmlformats.org/drawingml/2006/table">
            <a:tbl>
              <a:tblPr/>
              <a:tblGrid>
                <a:gridCol w="308008"/>
                <a:gridCol w="2271562"/>
                <a:gridCol w="1944303"/>
              </a:tblGrid>
              <a:tr h="792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16.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Красными бусинками вышиваем карандаш и номер школы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4686610"/>
              </p:ext>
            </p:extLst>
          </p:nvPr>
        </p:nvGraphicFramePr>
        <p:xfrm>
          <a:off x="0" y="5684520"/>
          <a:ext cx="4523873" cy="1173480"/>
        </p:xfrm>
        <a:graphic>
          <a:graphicData uri="http://schemas.openxmlformats.org/drawingml/2006/table">
            <a:tbl>
              <a:tblPr/>
              <a:tblGrid>
                <a:gridCol w="308008"/>
                <a:gridCol w="2271562"/>
                <a:gridCol w="1944303"/>
              </a:tblGrid>
              <a:tr h="950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17.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эскизу из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фоамирана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вырезаю детали. Стену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зеленого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цвета, крышу красного цвета, колокол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желтого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цвета, портфель коричневого цвета, грифель карандаша и клею на канву. Эскиз голубя приклеила на бусины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C:\Users\Nikolay\Desktop\фото герб\20220212_175957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32294" y="4932279"/>
            <a:ext cx="1224520" cy="680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F:\фото герб\20220302_20582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99" t="4584" r="19691" b="-4584"/>
          <a:stretch/>
        </p:blipFill>
        <p:spPr bwMode="auto">
          <a:xfrm rot="5400000">
            <a:off x="2475370" y="5824145"/>
            <a:ext cx="970500" cy="90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7" name="Рисунок 16" descr="G:\фото герб\20220302_214519.jpg"/>
          <p:cNvPicPr/>
          <p:nvPr/>
        </p:nvPicPr>
        <p:blipFill>
          <a:blip r:embed="rId10" cstate="print"/>
          <a:srcRect r="9196"/>
          <a:stretch>
            <a:fillRect/>
          </a:stretch>
        </p:blipFill>
        <p:spPr bwMode="auto">
          <a:xfrm rot="5400000">
            <a:off x="3483923" y="5890525"/>
            <a:ext cx="992999" cy="79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7763466"/>
              </p:ext>
            </p:extLst>
          </p:nvPr>
        </p:nvGraphicFramePr>
        <p:xfrm>
          <a:off x="4534272" y="19643"/>
          <a:ext cx="4571227" cy="4590859"/>
        </p:xfrm>
        <a:graphic>
          <a:graphicData uri="http://schemas.openxmlformats.org/drawingml/2006/table">
            <a:tbl>
              <a:tblPr/>
              <a:tblGrid>
                <a:gridCol w="357211"/>
                <a:gridCol w="1971330"/>
                <a:gridCol w="2242686"/>
              </a:tblGrid>
              <a:tr h="1019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18.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Далее шилом прокалываем в нужных местах, по нашей задумке (в серединке цветов) отверстия для светодиодной нити. В отверстия вставляем светодиодную нить.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19.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лицевой стороны на лампочки насаживаем цветы и фиксируем клеем. 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Проверяем работу светодиодной нити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21.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Вставляем нашу работу в багетную рамку</a:t>
                      </a: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5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22.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Вставляем нашу работу в багетную рамку. Фиксируем блок питания двухсторонним скотчем к задней стенке.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" name="Рисунок 18" descr="C:\Users\Nikolay\Desktop\фото герб\20220227_182553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04551" y="74521"/>
            <a:ext cx="1360859" cy="765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C:\Users\Nikolay\Desktop\фото герб\20220227_18262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67228" y="1098393"/>
            <a:ext cx="1102603" cy="734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C:\Users\Nikolay\AppData\Local\Temp\20220227_180931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39644" y="1713187"/>
            <a:ext cx="1305871" cy="711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F:\фото герб\20220303_201011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22" r="25154"/>
          <a:stretch/>
        </p:blipFill>
        <p:spPr bwMode="auto">
          <a:xfrm rot="5400000">
            <a:off x="6799270" y="2207218"/>
            <a:ext cx="1017371" cy="754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Рисунок 22" descr="G:\фото герб\20220303_200759.jpg"/>
          <p:cNvPicPr/>
          <p:nvPr/>
        </p:nvPicPr>
        <p:blipFill>
          <a:blip r:embed="rId15" cstate="print"/>
          <a:srcRect l="5125" r="21855"/>
          <a:stretch>
            <a:fillRect/>
          </a:stretch>
        </p:blipFill>
        <p:spPr bwMode="auto">
          <a:xfrm rot="5400000">
            <a:off x="7759015" y="2812688"/>
            <a:ext cx="925277" cy="76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F:\проект\20210129_200221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0800000">
            <a:off x="6930932" y="3772098"/>
            <a:ext cx="936632" cy="745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 descr="F:\проект\20210129_210302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0800000">
            <a:off x="7970531" y="3831775"/>
            <a:ext cx="1085666" cy="651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6380430"/>
              </p:ext>
            </p:extLst>
          </p:nvPr>
        </p:nvGraphicFramePr>
        <p:xfrm>
          <a:off x="4539432" y="4630471"/>
          <a:ext cx="4571227" cy="1341120"/>
        </p:xfrm>
        <a:graphic>
          <a:graphicData uri="http://schemas.openxmlformats.org/drawingml/2006/table">
            <a:tbl>
              <a:tblPr/>
              <a:tblGrid>
                <a:gridCol w="357211"/>
                <a:gridCol w="1971330"/>
                <a:gridCol w="2242686"/>
              </a:tblGrid>
              <a:tr h="8855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23.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Закрываем фабричным картоном заднюю сторону нашего изделия, оставляя доступ к блоку питания для включения/выключения гирлянды. Прикрепляем крючок для подвешивания на стену.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" name="Рисунок 25" descr="F:\проект\20210129_221222.jpg"/>
          <p:cNvPicPr/>
          <p:nvPr/>
        </p:nvPicPr>
        <p:blipFill>
          <a:blip r:embed="rId18" cstate="print"/>
          <a:srcRect l="7159" t="22955" r="45240" b="15476"/>
          <a:stretch>
            <a:fillRect/>
          </a:stretch>
        </p:blipFill>
        <p:spPr bwMode="auto">
          <a:xfrm rot="5400000">
            <a:off x="6980235" y="4642826"/>
            <a:ext cx="859632" cy="958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F:\проект\20210129_221156.jpg"/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5400000" flipH="1">
            <a:off x="7986634" y="4779408"/>
            <a:ext cx="861614" cy="683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47964511"/>
              </p:ext>
            </p:extLst>
          </p:nvPr>
        </p:nvGraphicFramePr>
        <p:xfrm>
          <a:off x="4528953" y="5944582"/>
          <a:ext cx="4571227" cy="914400"/>
        </p:xfrm>
        <a:graphic>
          <a:graphicData uri="http://schemas.openxmlformats.org/drawingml/2006/table">
            <a:tbl>
              <a:tblPr/>
              <a:tblGrid>
                <a:gridCol w="357211"/>
                <a:gridCol w="1971330"/>
                <a:gridCol w="2242686"/>
              </a:tblGrid>
              <a:tr h="524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24.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Герб готов. Так выглядит герб с подсветкой.</a:t>
                      </a: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" name="Рисунок 27" descr="G:\фото герб\20220303_200758.jpg"/>
          <p:cNvPicPr/>
          <p:nvPr/>
        </p:nvPicPr>
        <p:blipFill>
          <a:blip r:embed="rId20" cstate="print"/>
          <a:srcRect l="6615" t="4799" r="21868"/>
          <a:stretch>
            <a:fillRect/>
          </a:stretch>
        </p:blipFill>
        <p:spPr bwMode="auto">
          <a:xfrm rot="5400000">
            <a:off x="7014327" y="5844365"/>
            <a:ext cx="971380" cy="7350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F:\фото герб\20220303_201007.jp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21" r="20987" b="2786"/>
          <a:stretch/>
        </p:blipFill>
        <p:spPr bwMode="auto">
          <a:xfrm rot="5400000">
            <a:off x="7924059" y="5867200"/>
            <a:ext cx="943533" cy="72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3630" y="0"/>
            <a:ext cx="76282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altLang="ru-RU" sz="2000" b="1" dirty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Экономическое </a:t>
            </a:r>
            <a:r>
              <a:rPr lang="ru-RU" altLang="ru-RU" sz="20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обоснование</a:t>
            </a:r>
            <a:endParaRPr lang="ru-RU" altLang="ru-RU" sz="900" b="1" dirty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6927" y="4679004"/>
            <a:ext cx="81323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=  2 288,0 + 7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195,7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9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483,7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руб. – общая стоимость изготовления  герба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Делая вывод из данных экономических расчетов видно, что очень дорого оценивается труд подростка. Если не учитывать  стоимость оплаты труда подростка, то работа мне обошлась примерно в 2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288,0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руб., а за 9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483,7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руб. изделие можно продать, тогда прибыль от продажи будет составлять примерно 7 195,7 руб. Не плохо, правда?</a:t>
            </a:r>
            <a:endParaRPr lang="ru-RU" sz="1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6503" y="492328"/>
          <a:ext cx="7238075" cy="4130040"/>
        </p:xfrm>
        <a:graphic>
          <a:graphicData uri="http://schemas.openxmlformats.org/drawingml/2006/table">
            <a:tbl>
              <a:tblPr/>
              <a:tblGrid>
                <a:gridCol w="2499440"/>
                <a:gridCol w="2195821"/>
                <a:gridCol w="1427477"/>
                <a:gridCol w="1115337"/>
              </a:tblGrid>
              <a:tr h="508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   материала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Цена за 1 шт./ 100гр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Расход материалов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Фоамиран голубой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Фоамиран желтый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Фоамиран красный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Фоамиран коричневый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Фоамиран зеленый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Бусины белые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Бусины красные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Бусины синие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510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Светодиодная нить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Канва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лист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Картон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Был дома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Рамка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435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435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Клей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шт.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затраты на материалы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2 288,0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29" marR="544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2" cstate="print"/>
          <a:srcRect l="21462" t="11085" r="21698" b="13915"/>
          <a:stretch>
            <a:fillRect/>
          </a:stretch>
        </p:blipFill>
        <p:spPr bwMode="auto">
          <a:xfrm>
            <a:off x="8054747" y="1371601"/>
            <a:ext cx="914155" cy="12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578" y="0"/>
            <a:ext cx="1449421" cy="144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115595"/>
              </p:ext>
            </p:extLst>
          </p:nvPr>
        </p:nvGraphicFramePr>
        <p:xfrm>
          <a:off x="4233706" y="3276665"/>
          <a:ext cx="4647647" cy="3364992"/>
        </p:xfrm>
        <a:graphic>
          <a:graphicData uri="http://schemas.openxmlformats.org/drawingml/2006/table">
            <a:tbl>
              <a:tblPr/>
              <a:tblGrid>
                <a:gridCol w="1635976"/>
                <a:gridCol w="301167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Оценка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Соответствие своему целевому назначению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панно предназначено для: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Подарок школе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получения эстетического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наслаждения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Соответствует техническим требованиям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Изделие выполнено качественно, технически грамотно.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Внешний вид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Оригинальный, привлекательный, яркий. Изделие хорошо вписывается в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интерьер нашего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музея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73672" y="64247"/>
            <a:ext cx="839665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Мини-маркетинговое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исследование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815317938"/>
              </p:ext>
            </p:extLst>
          </p:nvPr>
        </p:nvGraphicFramePr>
        <p:xfrm>
          <a:off x="2926899" y="611205"/>
          <a:ext cx="5255394" cy="231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36298" y="1807275"/>
            <a:ext cx="3899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Самоанализ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50" b="1" dirty="0">
              <a:ln w="95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завершения работы попыталась дать самоанализ по следующим критериям: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Положительные стороны: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цель достигнута;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материалы общедоступны;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технология изготовления посильна;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дизайн соответствует назначению;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стоимость изделия не высокая;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изделие имеет художественную ценность.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Отрицательные стороны: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трудоемкость работы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осторожность при работе с острыми инструментами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фоамирану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3" cstate="print"/>
          <a:srcRect l="21462" t="11085" r="21698" b="13915"/>
          <a:stretch>
            <a:fillRect/>
          </a:stretch>
        </p:blipFill>
        <p:spPr bwMode="auto">
          <a:xfrm>
            <a:off x="7986654" y="2003898"/>
            <a:ext cx="914155" cy="12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4579" y="583659"/>
            <a:ext cx="1449421" cy="144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Рисунок 3" descr="ISO-900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29" y="1078480"/>
            <a:ext cx="1850448" cy="2475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8" name="Рисунок 4" descr="ISO-1400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802" y="1184271"/>
            <a:ext cx="1842990" cy="2457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7" name="Рисунок 5" descr="ISO-18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967" y="1213453"/>
            <a:ext cx="1768718" cy="2358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3050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1061658" y="3791145"/>
            <a:ext cx="219588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ISO 9001 - управления качеством и   </a:t>
            </a: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технологией </a:t>
            </a:r>
            <a:r>
              <a:rPr lang="ru-RU" sz="1600" dirty="0" smtClean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производства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114748" y="3807721"/>
            <a:ext cx="26582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OHSAS 18001 - соблюдение безопасности и профессиональной санитарии.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2903" y="294952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Экологическая оценка</a:t>
            </a:r>
            <a:endParaRPr lang="ru-RU" sz="2800" b="1" dirty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9032" y="5160064"/>
            <a:ext cx="8089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Продукция 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фоамиран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подлежит обязательной сертификации согласно законодательству РФ.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0579" y="3842380"/>
            <a:ext cx="21419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ISO 14001 - защита окружающей  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среды</a:t>
            </a:r>
          </a:p>
        </p:txBody>
      </p:sp>
      <p:pic>
        <p:nvPicPr>
          <p:cNvPr id="14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5" cstate="print"/>
          <a:srcRect l="21462" t="11085" r="21698" b="13915"/>
          <a:stretch>
            <a:fillRect/>
          </a:stretch>
        </p:blipFill>
        <p:spPr bwMode="auto">
          <a:xfrm>
            <a:off x="8054747" y="1371601"/>
            <a:ext cx="914155" cy="12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4578" y="0"/>
            <a:ext cx="1449421" cy="144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5098" y="664522"/>
            <a:ext cx="770430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400" b="1" i="0" u="none" strike="noStrike" normalizeH="0" baseline="0" dirty="0" smtClean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Мне очень понравилось работать над данным проектом, так как я овладела навыками и умениями изготовления цветов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фоамирана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вышивкой бусинами. Модернизировала герб, он получился в объеме и с подсветкой, а это для меня новое и важное.  Я чувствую себя автором. Получила знания  о гербах. Узнала о такой интересной дисциплине как геральдика. Получила знания по геральдическим описаниям герба. Каждая деталь герба школы отражает традиции и основные принципы данного учебного заведения. Приобрела огромный опыт в теоретической и практической деятельности в работе с проектом. Считаю, что этот проект удался, у меня все получилось, правда, не так быстро, как хотелось. Результат полностью оправдал мои ожидания.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Моё изделие производит положительный эмоциональный эффект и, надеюсь, хорошо впишется в музей школы. Мир творческого воображения безграничен, а техника изготовления цветов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фоамирана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вышивки бусинами позволяет претворить в жизнь даже самые оригинальные фантазии.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Я довольна результатами своего труда!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2" cstate="print"/>
          <a:srcRect l="21462" t="11085" r="21698" b="13915"/>
          <a:stretch>
            <a:fillRect/>
          </a:stretch>
        </p:blipFill>
        <p:spPr bwMode="auto">
          <a:xfrm>
            <a:off x="8054747" y="1371601"/>
            <a:ext cx="914155" cy="1206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4578" y="0"/>
            <a:ext cx="1449421" cy="144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89507" y="972924"/>
            <a:ext cx="555449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...Моя школа - это маленькая страна, маленькое государство со своей историей, своими достижениями, выдающимися событиями, достойными учителями и учениками.</a:t>
            </a:r>
          </a:p>
          <a:p>
            <a:pPr algn="ctr"/>
            <a:r>
              <a:rPr lang="ru-RU" sz="2800" b="1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нашей школе есть герб, флаг, а теперь и мой модернизированный герб и это так приятно.  </a:t>
            </a:r>
          </a:p>
          <a:p>
            <a:pPr algn="ctr"/>
            <a:r>
              <a:rPr lang="ru-RU" sz="2800" b="1" i="1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горжусь своей школой!</a:t>
            </a:r>
            <a:endParaRPr lang="ru-RU" sz="2800" b="1" i="1" dirty="0">
              <a:ln>
                <a:solidFill>
                  <a:srgbClr val="4508DC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552" y="1048378"/>
            <a:ext cx="3498502" cy="475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23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509" y="0"/>
            <a:ext cx="687268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400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моей работы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определяется тем, что герб школы способствует воспитанию патриотизма, которое должно начинаться с воспитания чувства гордости за свою школу.  Ведь школа - это маленькое государство, а каждое государство должно иметь свою символику.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Практическое </a:t>
            </a:r>
            <a:r>
              <a:rPr lang="ru-RU" sz="2400" b="1" dirty="0">
                <a:ln>
                  <a:solidFill>
                    <a:srgbClr val="4508DC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значение: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материал по данной теме помогает  воспитывать  патриотизм, любовь к родному городу, гордость за свою школу, помогает развивать всестороннюю, творческую личность,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его можно использовать на уроках  технологии, истории,  при проведении классных часов, при проведении мастер-классов, принимать участие в конкурсах.</a:t>
            </a:r>
          </a:p>
        </p:txBody>
      </p:sp>
      <p:pic>
        <p:nvPicPr>
          <p:cNvPr id="1027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2" cstate="print"/>
          <a:srcRect l="21462" t="11085" r="21698" b="13915"/>
          <a:stretch>
            <a:fillRect/>
          </a:stretch>
        </p:blipFill>
        <p:spPr bwMode="auto">
          <a:xfrm>
            <a:off x="7538936" y="1848256"/>
            <a:ext cx="1381328" cy="182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21807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2" cstate="print"/>
          <a:srcRect l="21462" t="11085" r="21698" b="13915"/>
          <a:stretch>
            <a:fillRect/>
          </a:stretch>
        </p:blipFill>
        <p:spPr bwMode="auto">
          <a:xfrm>
            <a:off x="7684852" y="1624520"/>
            <a:ext cx="1303506" cy="171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295" y="2264493"/>
            <a:ext cx="8998705" cy="438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Задачи</a:t>
            </a:r>
            <a:r>
              <a:rPr lang="ru-RU" sz="3200" b="1" dirty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200" b="1" dirty="0" smtClean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узнать что такое герб и что такое  геральдика;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познакомиться с историей бусин, историю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фоамирана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изучить геральдическое описание герба г. Реутов 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изучить геральдическое описание герба МБОУ СОШ № 6. г. Реутова;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разработать идеи и выбрать лучшую, форму, дизайн;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разработать технологическую карту в изготовлении изделия;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изготовить своими руками  герб МБОУ СОШ № 6;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выяснить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экологичность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своего изделия;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экономическое обоснование и мини маркетинговое исследование;</a:t>
            </a:r>
          </a:p>
          <a:p>
            <a:pPr>
              <a:buFontTx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сделать анализ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833" y="0"/>
            <a:ext cx="698435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32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работы: </a:t>
            </a:r>
          </a:p>
          <a:p>
            <a:pPr lvl="0" algn="just"/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Больше узнать о гербе и геральдике и с помощью современных технологий модернизировать герб школы,  по уже имеющемуся изображению герба, используя технику вышивания бусинами и технику нагрева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фоамирана</a:t>
            </a:r>
            <a:endParaRPr lang="ru-RU" sz="2300" dirty="0">
              <a:solidFill>
                <a:prstClr val="black"/>
              </a:solidFill>
            </a:endParaRPr>
          </a:p>
          <a:p>
            <a:pPr lvl="0" algn="just"/>
            <a:endParaRPr lang="ru-RU" sz="2300" dirty="0" smtClean="0">
              <a:solidFill>
                <a:prstClr val="black"/>
              </a:solidFill>
            </a:endParaRPr>
          </a:p>
          <a:p>
            <a:pPr lvl="0" algn="just"/>
            <a:endParaRPr lang="ru-RU" sz="2300" dirty="0" smtClean="0">
              <a:solidFill>
                <a:prstClr val="black"/>
              </a:solidFill>
            </a:endParaRPr>
          </a:p>
          <a:p>
            <a:pPr lvl="0" algn="just"/>
            <a:endParaRPr lang="ru-RU" sz="2300" dirty="0">
              <a:solidFill>
                <a:prstClr val="black"/>
              </a:solidFill>
            </a:endParaRPr>
          </a:p>
        </p:txBody>
      </p:sp>
      <p:pic>
        <p:nvPicPr>
          <p:cNvPr id="6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1660" y="0"/>
            <a:ext cx="1702340" cy="17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7979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2" cstate="print"/>
          <a:srcRect l="21462" t="11085" r="21698" b="13915"/>
          <a:stretch>
            <a:fillRect/>
          </a:stretch>
        </p:blipFill>
        <p:spPr bwMode="auto">
          <a:xfrm>
            <a:off x="7898860" y="1605064"/>
            <a:ext cx="1031132" cy="1360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490281" y="3015574"/>
            <a:ext cx="6420255" cy="299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Культура гербов берет свое начало в XI-XII вв. и тесно связана с уникальным явлением истории Европы - Крестовыми походами. Геральдика (гербоведение; от лат.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heraldus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«глашатай») — специальная историческая дисциплина, занимающаяся изучением гербов, а также традиций и практики их использования.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872" y="4241136"/>
            <a:ext cx="802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872" y="5009736"/>
            <a:ext cx="815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9643" y="422549"/>
            <a:ext cx="6848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Что такое герб и геральдика?</a:t>
            </a:r>
            <a:endParaRPr lang="ru-RU" dirty="0">
              <a:ln w="9525">
                <a:solidFill>
                  <a:srgbClr val="4508DC"/>
                </a:solidFill>
                <a:prstDash val="solid"/>
              </a:ln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9378" y="1053502"/>
            <a:ext cx="720819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Слово герб происходит от немецкого </a:t>
            </a:r>
            <a:r>
              <a:rPr lang="ru-RU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Erbe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 переводе значит наследство. В словаре Ожегова говорится, что герб - это эмблема </a:t>
            </a:r>
            <a:r>
              <a:rPr lang="ru-RU" sz="2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государства, города, сословия, рода, изображенная на флагах, монетах, </a:t>
            </a:r>
            <a:r>
              <a:rPr lang="ru-RU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печатях, государственных и других официальных документах. </a:t>
            </a:r>
            <a:endParaRPr lang="ru-RU" dirty="0"/>
          </a:p>
        </p:txBody>
      </p:sp>
      <p:pic>
        <p:nvPicPr>
          <p:cNvPr id="11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2464" y="0"/>
            <a:ext cx="1671536" cy="167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382" y="3176286"/>
            <a:ext cx="2307899" cy="313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56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1872" y="4241136"/>
            <a:ext cx="802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872" y="5009736"/>
            <a:ext cx="8151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mtClean="0"/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reutov.net/common/img/log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678" y="471100"/>
            <a:ext cx="3237563" cy="39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 стол от 22.02.22\герб.jpg"/>
          <p:cNvPicPr/>
          <p:nvPr/>
        </p:nvPicPr>
        <p:blipFill>
          <a:blip r:embed="rId3" cstate="print"/>
          <a:srcRect l="21668" t="10777" r="21995" b="13397"/>
          <a:stretch>
            <a:fillRect/>
          </a:stretch>
        </p:blipFill>
        <p:spPr bwMode="auto">
          <a:xfrm>
            <a:off x="4649821" y="2490281"/>
            <a:ext cx="3180944" cy="3735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8242" y="4859126"/>
            <a:ext cx="3461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Герб  г.о. Реутов</a:t>
            </a:r>
            <a:endParaRPr lang="ru-RU" sz="3600" dirty="0">
              <a:ln w="9525">
                <a:solidFill>
                  <a:srgbClr val="4508DC"/>
                </a:solidFill>
                <a:prstDash val="solid"/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6902" y="838362"/>
            <a:ext cx="3644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Герб МБОУ «СОШ №6 </a:t>
            </a:r>
          </a:p>
          <a:p>
            <a:pPr algn="ctr"/>
            <a:r>
              <a:rPr lang="ru-RU" sz="24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 углубленным изучением отдельных предметов»</a:t>
            </a:r>
            <a:endParaRPr lang="ru-RU" sz="2400" dirty="0">
              <a:ln w="9525">
                <a:solidFill>
                  <a:srgbClr val="4508DC"/>
                </a:solidFill>
                <a:prstDash val="solid"/>
              </a:ln>
            </a:endParaRPr>
          </a:p>
        </p:txBody>
      </p:sp>
      <p:pic>
        <p:nvPicPr>
          <p:cNvPr id="8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3216" y="0"/>
            <a:ext cx="1400783" cy="1400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956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020" y="0"/>
            <a:ext cx="6760725" cy="371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800" b="1" dirty="0" smtClean="0">
              <a:ln w="95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Самые древние бусы</a:t>
            </a:r>
            <a:endParaRPr lang="ru-RU" sz="3200" b="1" dirty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Слово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современном значении начало употребляться в русском языке с XVII века, до тех пор, по всей видимости, славяне называли эту разновидность украшения «ожерельем», то есть «тем, что носят вокруг горла». Археологи часто так и пишут в своих работах: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«... найдено ожерелье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 descr="Бусы царицы Хатшепсут. Середина II тыс. до н.э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090" y="3507834"/>
            <a:ext cx="2479540" cy="2367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img-fotki.yandex.ru/get/6616/125705038.1b/0_9c43d_f901d35_X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4102" y="3225051"/>
            <a:ext cx="2197046" cy="288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4" cstate="print"/>
          <a:srcRect l="21462" t="11085" r="21698" b="13915"/>
          <a:stretch>
            <a:fillRect/>
          </a:stretch>
        </p:blipFill>
        <p:spPr bwMode="auto">
          <a:xfrm>
            <a:off x="7684852" y="1624520"/>
            <a:ext cx="1303506" cy="171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660" y="0"/>
            <a:ext cx="1702340" cy="17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0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7529208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История появления </a:t>
            </a:r>
            <a:r>
              <a:rPr lang="ru-RU" sz="3200" b="1" dirty="0" err="1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фоамирана</a:t>
            </a:r>
            <a:r>
              <a:rPr lang="ru-RU" sz="3200" b="1" dirty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endParaRPr lang="ru-RU" sz="3200" b="1" dirty="0" smtClean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его виды</a:t>
            </a:r>
            <a:endParaRPr lang="ru-RU" sz="3200" b="1" dirty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(сокр.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 англ.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пена) — это декоративный пенистый материал. Имеет другие названия: пластичная замша, по научному "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вспененный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этиленвинилацетат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(или ЭВА)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ревелюр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В состав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входит полимер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этиленвинилацетат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полимер. В его основе – этилен и винилацетат.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1872" y="4241136"/>
            <a:ext cx="8020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России самое распространенное название этого материала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фоамиран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одноимённой компании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Foamiram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(Исламская республика Иран).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Что такое фоамиран? Удивительные поделки из фоамира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707" y="2851710"/>
            <a:ext cx="4178039" cy="1582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41872" y="5009736"/>
            <a:ext cx="81519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Фоамиран был изобретен в рамках космической программы НАСА. Его первым названием стало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MemoryFoam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Memory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(память) указывает на его способность запоминать и сохранять форму,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Foam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английского переводится как "пена, пузырьки", то есть по-английски он так и называется - "пена с памятью формы".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D:\Раб стол от 22.02.22\герб.jpg"/>
          <p:cNvPicPr>
            <a:picLocks noChangeAspect="1" noChangeArrowheads="1"/>
          </p:cNvPicPr>
          <p:nvPr/>
        </p:nvPicPr>
        <p:blipFill>
          <a:blip r:embed="rId3" cstate="print"/>
          <a:srcRect l="21462" t="11085" r="21698" b="13915"/>
          <a:stretch>
            <a:fillRect/>
          </a:stretch>
        </p:blipFill>
        <p:spPr bwMode="auto">
          <a:xfrm>
            <a:off x="7684852" y="1624520"/>
            <a:ext cx="1303506" cy="1719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sun6-22.userapi.com/s/v1/if2/m2nV_ZpyWQ-yl-k2OCVN8ljnd5Dx_CtfdnqMvU2yUujXMeRzTeS4uiKqTQNwB3oE0I_RwLABv2lGl-tgTnnByMA2.jpg?size=200x200&amp;quality=96&amp;crop=165,52,512,512&amp;ava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1660" y="0"/>
            <a:ext cx="1702340" cy="1702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0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96091" y="-13770"/>
            <a:ext cx="8395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 smtClean="0">
                <a:ln w="9525">
                  <a:solidFill>
                    <a:srgbClr val="4508DC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проекта. Разработка идей, вариантов.</a:t>
            </a:r>
            <a:endParaRPr kumimoji="0" lang="ru-RU" altLang="ru-RU" sz="2400" b="1" i="0" u="none" strike="noStrike" normalizeH="0" baseline="0" dirty="0" smtClean="0">
              <a:ln w="9525">
                <a:solidFill>
                  <a:srgbClr val="4508DC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36788" y="2263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3722243"/>
              </p:ext>
            </p:extLst>
          </p:nvPr>
        </p:nvGraphicFramePr>
        <p:xfrm>
          <a:off x="67377" y="433140"/>
          <a:ext cx="9076624" cy="63081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008"/>
                <a:gridCol w="2011680"/>
                <a:gridCol w="6756936"/>
              </a:tblGrid>
              <a:tr h="1680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</a:t>
                      </a: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Глиняный герб. Работа довольно объемная, требует некоторого опыта работы с глиной.</a:t>
                      </a:r>
                      <a:endParaRPr lang="ru-RU" sz="18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617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</a:t>
                      </a: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2000" b="1" dirty="0" smtClean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Герб из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квиллинга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Объемная работа, требует опыта работы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квилингом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С этой техникой я уже знакома.</a:t>
                      </a:r>
                      <a:endParaRPr lang="ru-RU" sz="2400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29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3.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Вышивка крестом. Вышивать я тоже немного умею.</a:t>
                      </a:r>
                      <a:endParaRPr lang="ru-RU" sz="24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6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ysClr val="windowText" lastClr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Мне нравятся все варианты, но я поняла, что хочу выполнить свое изделие,  используя техники, с которыми еще не работала.</a:t>
                      </a:r>
                      <a:endParaRPr lang="ru-RU" sz="2800" dirty="0" smtClean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992" marR="509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Рисунок 10" descr="https://media.istockphoto.com/photos/question-mark-created-out-of-green-grass-picture-id155264963?k=6&amp;m=155264963&amp;s=612x612&amp;w=0&amp;h=4uw6B6FsRgq-XnbVA3sE5RME65tlI7m5WCDr38jsONo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898" y="5489097"/>
            <a:ext cx="1031029" cy="1031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Рисунок 9" descr="hello_html_53fe34e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242" y="648785"/>
            <a:ext cx="1210840" cy="125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s://summtel.ru/wp-content/uploads/kvilling_gerb_roccii_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678" y="2456435"/>
            <a:ext cx="1499680" cy="13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013" y="4035078"/>
            <a:ext cx="1726988" cy="1169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7469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7738499"/>
              </p:ext>
            </p:extLst>
          </p:nvPr>
        </p:nvGraphicFramePr>
        <p:xfrm>
          <a:off x="163902" y="-3"/>
          <a:ext cx="8980098" cy="6894101"/>
        </p:xfrm>
        <a:graphic>
          <a:graphicData uri="http://schemas.openxmlformats.org/drawingml/2006/table">
            <a:tbl>
              <a:tblPr/>
              <a:tblGrid>
                <a:gridCol w="2252175"/>
                <a:gridCol w="2729071"/>
                <a:gridCol w="1999426"/>
                <a:gridCol w="1999426"/>
              </a:tblGrid>
              <a:tr h="564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4508DC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Материалы, инструменты, приспособления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4508DC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чего необходимы?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4508DC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Материалы, инструменты, приспособления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n>
                            <a:solidFill>
                              <a:srgbClr val="4508DC"/>
                            </a:solidFill>
                          </a:ln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чего необходимы?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6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Фоамиран</a:t>
                      </a: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(белый), толщиной 1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изготовления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голубя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Фоамиран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(желтый, красный, синий, коричневый, голубой), толщиной 1 мм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sz="1200" b="1" dirty="0"/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изготовления колокола, застежки портфеля, эмблемы школы, деталей школы, портфеля, наконечника карандаша, для формирования цветов.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Ножницы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маникюрные,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канцелярские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вырезания составных частей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Утюг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нагревания и скручивания нашей пластичной замши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01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Клей «Момент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соединения частей и крепления их к основе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Канва, иглы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вышивания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Бусины (синие, красные, белые), 6мм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вышивания</a:t>
                      </a: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Линейка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выполнения различных чертежных работ.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Зубочистка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обводки контуров шаблонов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Светодиодная нить</a:t>
                      </a: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освещения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Шило,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отвертка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 плоскогубцы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прокалывания отверстий, завинчивания и отвинчивания крепёжных изделий с резьбой.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8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Двусторонний скотч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фиксации блока питания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Картон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оформления задней стенки панно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Багетная рамка</a:t>
                      </a: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оформления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панно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Нити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Для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вышивания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бусинами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9013" marR="4901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84" name="Рисунок 28" descr="https://avatars.mds.yandex.net/get-marketpic/1731389/market_nBjRsvfQLQ8cl7LVj5HFtw/200x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546" y="828367"/>
            <a:ext cx="564257" cy="564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2" name="Рисунок 22" descr="Ножницы маникюрные Silver St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23543" y="2071222"/>
            <a:ext cx="353683" cy="46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1" name="Рисунок 25" descr="InФормат Ножницы 18 с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0196" y="2123072"/>
            <a:ext cx="503807" cy="370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80" name="Рисунок 16" descr="Утюг HOME-ELEMENT HE-IR219 Light Aqu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8676" y="1791209"/>
            <a:ext cx="497928" cy="4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9" name="Рисунок 19" descr="Клей универсальный Момент 1 Классик 0.125 л"/>
          <p:cNvPicPr>
            <a:picLocks noChangeAspect="1" noChangeArrowheads="1"/>
          </p:cNvPicPr>
          <p:nvPr/>
        </p:nvPicPr>
        <p:blipFill rotWithShape="1">
          <a:blip r:embed="rId6" cstate="print"/>
          <a:srcRect l="21469" r="13324"/>
          <a:stretch/>
        </p:blipFill>
        <p:spPr bwMode="auto">
          <a:xfrm rot="16200000">
            <a:off x="1709481" y="2840837"/>
            <a:ext cx="423512" cy="649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8" name="Рисунок 13" descr="https://avatars.mds.yandex.net/get-marketpic/1648217/market_x6ylsQZSqKbZdSo3tdD0hA/200x2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88452" y="3681066"/>
            <a:ext cx="422694" cy="422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7" name="Рисунок 10" descr="Зубочистки деревянные Aster Domolux 190 штук в пластиковой упаковк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9386" y="3630046"/>
            <a:ext cx="474453" cy="474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Рисунок 7" descr="Гирлянда TDM ЕLECTRIC 500 см, СГ100 5, 100 ламп, разноцветный/прозрачный провод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87619" y="4502785"/>
            <a:ext cx="897148" cy="483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5" name="Picture 7" descr="Шило конусное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44935" y="4494780"/>
            <a:ext cx="491564" cy="37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4" name="Picture 6" descr="https://images.ru.prom.st/727432100_w640_h640_ruchnoj-instrume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59460" y="4494780"/>
            <a:ext cx="569343" cy="383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https://www.amag.ru/upload/iblock/580/580af91243bcf0111491641e6e1732e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38896" y="4494780"/>
            <a:ext cx="483078" cy="483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Рисунок 4" descr="Монтажный или строительный скотч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76265" y="5496599"/>
            <a:ext cx="715992" cy="486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Рисунок 34" descr="https://avatars.mds.yandex.net/get-marketpic/1872341/market_jurXzC02Rj4mAH6C2Xyt2A/200x2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18591" y="6181738"/>
            <a:ext cx="724620" cy="54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Рисунок 37" descr="https://cdn3.static1-sima-land.com/items/3168061/0/400.jpg?v=152906509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2688" y="5500797"/>
            <a:ext cx="543464" cy="543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s://vplate.ru/images/article/thumb/715-0/2021/07/vybiraem-niti-dlya-bisera-12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18257" y="6239280"/>
            <a:ext cx="770091" cy="50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Рисунок 21" descr="C:\Users\Nikolay\AppData\Local\Temp\20220228_230723.jpg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36604" y="2945758"/>
            <a:ext cx="686475" cy="53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83486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</TotalTime>
  <Words>1376</Words>
  <Application>Microsoft Office PowerPoint</Application>
  <PresentationFormat>Экран (4:3)</PresentationFormat>
  <Paragraphs>283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Савкина Инна Николаевна</dc:creator>
  <cp:lastModifiedBy>PM</cp:lastModifiedBy>
  <cp:revision>127</cp:revision>
  <dcterms:created xsi:type="dcterms:W3CDTF">2021-01-25T08:57:25Z</dcterms:created>
  <dcterms:modified xsi:type="dcterms:W3CDTF">2022-04-09T20:24:05Z</dcterms:modified>
</cp:coreProperties>
</file>