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305" r:id="rId2"/>
    <p:sldId id="256" r:id="rId3"/>
    <p:sldId id="258" r:id="rId4"/>
    <p:sldId id="259" r:id="rId5"/>
    <p:sldId id="260" r:id="rId6"/>
    <p:sldId id="261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67" r:id="rId17"/>
    <p:sldId id="266" r:id="rId18"/>
    <p:sldId id="265" r:id="rId19"/>
    <p:sldId id="264" r:id="rId20"/>
    <p:sldId id="262" r:id="rId21"/>
    <p:sldId id="263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11FB789-FDF7-468B-8DD2-F5F08867DAC4}">
          <p14:sldIdLst>
            <p14:sldId id="305"/>
            <p14:sldId id="256"/>
            <p14:sldId id="258"/>
            <p14:sldId id="259"/>
            <p14:sldId id="260"/>
            <p14:sldId id="261"/>
            <p14:sldId id="276"/>
            <p14:sldId id="275"/>
            <p14:sldId id="274"/>
            <p14:sldId id="273"/>
            <p14:sldId id="272"/>
            <p14:sldId id="271"/>
            <p14:sldId id="270"/>
            <p14:sldId id="269"/>
            <p14:sldId id="268"/>
            <p14:sldId id="267"/>
            <p14:sldId id="266"/>
            <p14:sldId id="265"/>
            <p14:sldId id="264"/>
            <p14:sldId id="262"/>
            <p14:sldId id="263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3178" autoAdjust="0"/>
  </p:normalViewPr>
  <p:slideViewPr>
    <p:cSldViewPr snapToGrid="0">
      <p:cViewPr varScale="1">
        <p:scale>
          <a:sx n="81" d="100"/>
          <a:sy n="81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42304-DE88-437D-9288-D86418C5446B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BBCBF-0F26-4260-9BA2-8A561DB88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59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BBCBF-0F26-4260-9BA2-8A561DB8899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02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3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7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4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39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83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9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65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7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0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6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0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accent3">
                <a:lumMod val="40000"/>
                <a:lumOff val="60000"/>
              </a:schemeClr>
            </a:gs>
            <a:gs pos="33000">
              <a:schemeClr val="tx2">
                <a:lumMod val="60000"/>
                <a:lumOff val="40000"/>
              </a:schemeClr>
            </a:gs>
            <a:gs pos="66136">
              <a:srgbClr val="0BC7CF"/>
            </a:gs>
            <a:gs pos="94000">
              <a:schemeClr val="accent3">
                <a:lumMod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6B5C-8A61-482A-99CE-0C982D0B8B7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C5CC-75DB-4B68-9199-8FC022DE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20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5" Type="http://schemas.openxmlformats.org/officeDocument/2006/relationships/slide" Target="slide19.xml"/><Relationship Id="rId10" Type="http://schemas.openxmlformats.org/officeDocument/2006/relationships/slide" Target="slide14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13" Type="http://schemas.openxmlformats.org/officeDocument/2006/relationships/slide" Target="slide32.xml"/><Relationship Id="rId3" Type="http://schemas.openxmlformats.org/officeDocument/2006/relationships/slide" Target="slide22.xml"/><Relationship Id="rId7" Type="http://schemas.openxmlformats.org/officeDocument/2006/relationships/slide" Target="slide26.xml"/><Relationship Id="rId12" Type="http://schemas.openxmlformats.org/officeDocument/2006/relationships/slide" Target="slide31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11" Type="http://schemas.openxmlformats.org/officeDocument/2006/relationships/slide" Target="slide30.xml"/><Relationship Id="rId5" Type="http://schemas.openxmlformats.org/officeDocument/2006/relationships/slide" Target="slide24.xml"/><Relationship Id="rId15" Type="http://schemas.openxmlformats.org/officeDocument/2006/relationships/slide" Target="slide34.xml"/><Relationship Id="rId10" Type="http://schemas.openxmlformats.org/officeDocument/2006/relationships/slide" Target="slide29.xml"/><Relationship Id="rId4" Type="http://schemas.openxmlformats.org/officeDocument/2006/relationships/slide" Target="slide23.xml"/><Relationship Id="rId9" Type="http://schemas.openxmlformats.org/officeDocument/2006/relationships/slide" Target="slide28.xml"/><Relationship Id="rId14" Type="http://schemas.openxmlformats.org/officeDocument/2006/relationships/slide" Target="slide3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13" Type="http://schemas.openxmlformats.org/officeDocument/2006/relationships/slide" Target="slide47.xml"/><Relationship Id="rId3" Type="http://schemas.openxmlformats.org/officeDocument/2006/relationships/slide" Target="slide36.xml"/><Relationship Id="rId7" Type="http://schemas.openxmlformats.org/officeDocument/2006/relationships/slide" Target="slide41.xml"/><Relationship Id="rId12" Type="http://schemas.openxmlformats.org/officeDocument/2006/relationships/slide" Target="slide46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0.xml"/><Relationship Id="rId11" Type="http://schemas.openxmlformats.org/officeDocument/2006/relationships/slide" Target="slide45.xml"/><Relationship Id="rId5" Type="http://schemas.openxmlformats.org/officeDocument/2006/relationships/slide" Target="slide39.xml"/><Relationship Id="rId10" Type="http://schemas.openxmlformats.org/officeDocument/2006/relationships/slide" Target="slide44.xml"/><Relationship Id="rId4" Type="http://schemas.openxmlformats.org/officeDocument/2006/relationships/slide" Target="slide37.xml"/><Relationship Id="rId9" Type="http://schemas.openxmlformats.org/officeDocument/2006/relationships/slide" Target="slide43.xml"/><Relationship Id="rId14" Type="http://schemas.openxmlformats.org/officeDocument/2006/relationships/slide" Target="slide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419" y="451263"/>
            <a:ext cx="9239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 Международный конкурс индивидуальных проектов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10-11 классов «NEW PROJECT» 22/23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9403" y="2042557"/>
            <a:ext cx="10699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Тема: Сценарий проведения конкурса по дисциплине «Право»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формате телепередачи «Своя игра»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2057" y="3491345"/>
            <a:ext cx="50470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Выполнили: </a:t>
            </a:r>
          </a:p>
          <a:p>
            <a:pPr fontAlgn="b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Анисимова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Таисия Ильинична</a:t>
            </a:r>
          </a:p>
          <a:p>
            <a:pPr fontAlgn="b"/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Колтышева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Ксения Александровна</a:t>
            </a:r>
          </a:p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Соловьёва Полина Сергеевна</a:t>
            </a:r>
          </a:p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Студентки группы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21ПД-21В2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Специальность 40.02.02 Правоохранительная деятельность </a:t>
            </a:r>
          </a:p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 </a:t>
            </a:r>
          </a:p>
          <a:p>
            <a:pPr fontAlgn="b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Алексеева Светлана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406104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9963"/>
            <a:ext cx="10515600" cy="369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называется государство, в котором церковь отделена от государства?</a:t>
            </a:r>
          </a:p>
        </p:txBody>
      </p:sp>
      <p:sp>
        <p:nvSpPr>
          <p:cNvPr id="4" name="Стрелка влево 3"/>
          <p:cNvSpPr/>
          <p:nvPr/>
        </p:nvSpPr>
        <p:spPr>
          <a:xfrm>
            <a:off x="332509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0800"/>
            <a:ext cx="10515600" cy="35861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Высшей ценностью Конституция РФ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признает…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15636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4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32363"/>
            <a:ext cx="10515600" cy="3544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орган наделён правом толкования Конституции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43346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8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8509"/>
            <a:ext cx="10515600" cy="3558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Какая власть не является частью государственной власти РФ?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>
            <a:off x="207818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0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7781"/>
            <a:ext cx="10515600" cy="34891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сроки регистрации брака по Семейному кодексу РФ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49383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58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1635"/>
            <a:ext cx="10515600" cy="3475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каких случаях разрешается вступить в брак до достижения возраста 18 лет?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77091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3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00062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0138"/>
            <a:ext cx="10515600" cy="3496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такое брачный договор?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49382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14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01310"/>
            <a:ext cx="10515600" cy="32730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«КОТ В МЕШКЕ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вещи,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подлежащие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разделу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раздела имущества между супругами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49382" y="5874327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8509"/>
            <a:ext cx="10515600" cy="3558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 ли источниками семейного права служить региональные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77091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39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5187"/>
            <a:ext cx="10515600" cy="3701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ли законный режим имущества супругов быть изменен брачным договором?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93965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7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34481" cy="6858000"/>
          </a:xfrm>
          <a:prstGeom prst="rect">
            <a:avLst/>
          </a:prstGeom>
          <a:solidFill>
            <a:srgbClr val="0000FF"/>
          </a:solidFill>
        </p:spPr>
      </p:pic>
    </p:spTree>
    <p:extLst>
      <p:ext uri="{BB962C8B-B14F-4D97-AF65-F5344CB8AC3E}">
        <p14:creationId xmlns:p14="http://schemas.microsoft.com/office/powerpoint/2010/main" val="344714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1271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35381"/>
            <a:ext cx="10515600" cy="36415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Допускается ли установление отцовства в отношении лица, достигшего 18 лет?</a:t>
            </a:r>
          </a:p>
        </p:txBody>
      </p:sp>
      <p:sp>
        <p:nvSpPr>
          <p:cNvPr id="4" name="Стрелка влево 3"/>
          <p:cNvSpPr/>
          <p:nvPr/>
        </p:nvSpPr>
        <p:spPr>
          <a:xfrm>
            <a:off x="263236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2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3613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несовершеннолетних граждан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полностью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дееспособными называется…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>
            <a:off x="263236" y="5820063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9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</a:rPr>
              <a:t>9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82981"/>
            <a:ext cx="10515600" cy="37939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виды частичной дееспособности существуют?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48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41417"/>
            <a:ext cx="10515600" cy="3835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общему правилу в  случае безвестного отсутствия лица он может быть объявлен умершим по истечении следующего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срока…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48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7673"/>
            <a:ext cx="10515600" cy="3669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Вносить деньги в кредитные учреждения и самостоятельно распоряжаться ими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разрешается по достижении …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3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727"/>
            <a:ext cx="10515600" cy="39602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 В МЕШКЕ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Может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гражданин,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признанный судом недееспособным, самостоятельно совершать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сделки?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77091" y="5661747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4" y="2466108"/>
            <a:ext cx="10515600" cy="35759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отношения относятся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личным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неимущественным?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32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0799"/>
            <a:ext cx="10515600" cy="3586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может быть предметом договора займа?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4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60073"/>
            <a:ext cx="10515600" cy="351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стороны трудовых правоотношений.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3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8509"/>
            <a:ext cx="10515600" cy="3558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Кому не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быть установлен испытательный срок при приёме на работу?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6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Раунд 1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027929"/>
              </p:ext>
            </p:extLst>
          </p:nvPr>
        </p:nvGraphicFramePr>
        <p:xfrm>
          <a:off x="-4" y="1981200"/>
          <a:ext cx="12192002" cy="324196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51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3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5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7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45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96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8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Конституционное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право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10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20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30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40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50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60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70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Семейное право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10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20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30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 action="ppaction://hlinksldjump"/>
                        </a:rPr>
                        <a:t>40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4" action="ppaction://hlinksldjump"/>
                        </a:rPr>
                        <a:t>50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5" action="ppaction://hlinksldjump"/>
                        </a:rPr>
                        <a:t>60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6" action="ppaction://hlinksldjump"/>
                        </a:rPr>
                        <a:t>70</a:t>
                      </a:r>
                      <a:endParaRPr lang="ru-RU" sz="3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0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100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42533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«КОТ В МЕШКЕ</a:t>
            </a:r>
            <a:r>
              <a:rPr lang="ru-RU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16-летний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юноша был принят на работу с испытательным сроком. По истечении 1 месяца его уволили как не выдержавшего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испытательный срок.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Правомерны ли действия администрации?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84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26327"/>
            <a:ext cx="10515600" cy="33506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срок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дисциплинарного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взыскания.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96835"/>
            <a:ext cx="10515600" cy="3780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 ли работодатель в случае увольнения работника по инициативе работодателя,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выдавать работнику копию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приказа?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6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02873"/>
            <a:ext cx="10515600" cy="3974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Чьё согласие необходимо при переводе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работника на другое предприятие или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переводе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другую должность?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5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17"/>
            <a:ext cx="10515600" cy="3683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Днем полного увольнения работника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считается…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54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Унижение чести и достоинства какого-либо лица, которое выражено в неприличной форме-это…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2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96835"/>
            <a:ext cx="10515600" cy="3780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какого дня лицо считается подвернутым административному наказанию? </a:t>
            </a:r>
          </a:p>
        </p:txBody>
      </p:sp>
      <p:sp>
        <p:nvSpPr>
          <p:cNvPr id="4" name="Стрелка влево 3"/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0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5273"/>
            <a:ext cx="10515600" cy="3821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минимальный возраст субъекта административного правонарушения?</a:t>
            </a:r>
          </a:p>
        </p:txBody>
      </p:sp>
      <p:sp>
        <p:nvSpPr>
          <p:cNvPr id="4" name="Стрелка влево 3"/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0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38771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«КОТ В МЕШКЕ»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целью административного наказания?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9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9963"/>
            <a:ext cx="10515600" cy="369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вид административного наказания не может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применяться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отношении юридического лица?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6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Раунд 2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44946"/>
              </p:ext>
            </p:extLst>
          </p:nvPr>
        </p:nvGraphicFramePr>
        <p:xfrm>
          <a:off x="0" y="2011468"/>
          <a:ext cx="12192000" cy="30927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427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6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5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35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463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Гражданское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право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 action="ppaction://hlinksldjump"/>
                        </a:rPr>
                        <a:t>80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90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100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110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120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130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140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637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Трудовое право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80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90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100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110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 action="ppaction://hlinksldjump"/>
                        </a:rPr>
                        <a:t>120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4" action="ppaction://hlinksldjump"/>
                        </a:rPr>
                        <a:t>130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5" action="ppaction://hlinksldjump"/>
                        </a:rPr>
                        <a:t>140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02873"/>
            <a:ext cx="10515600" cy="3974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органы занимаются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рассмотрением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 об административных правонарушениях, которые влекут за собой административное выдворение за пределы РФ?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21527"/>
            <a:ext cx="10515600" cy="36554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такое объективная сторона административного правонарушения?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2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10691"/>
            <a:ext cx="10515600" cy="3766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признаки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преступления.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0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13023"/>
            <a:ext cx="10515600" cy="31639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происходит с уголовным делом, если отсутствует хотя бы один элемент состава преступления?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5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6885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каким обстоятельствам относится совершение преступления в состоянии алкогольного и наркотического опьянения?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3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6885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«КОТ В МЕШКЕ»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цели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уголовного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наказания.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48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1420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каком виде неосторожности идет речь?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Виновный 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предвидит возможность наступления общественно опасных 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последствий, не 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желает их наступления, и без достаточных оснований самонадеянно рассчитывает на их 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предотвращение.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06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23279"/>
            <a:ext cx="10515600" cy="35536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признаки относятся к факультативным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признакам объективной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стороны?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3377"/>
            <a:ext cx="10515600" cy="3703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какого возраста наступает ответственность за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заведомо ложное сообщение об акте терроризма?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>
            <a:off x="30480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а главную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Раунд 3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416614"/>
              </p:ext>
            </p:extLst>
          </p:nvPr>
        </p:nvGraphicFramePr>
        <p:xfrm>
          <a:off x="0" y="2030163"/>
          <a:ext cx="12081162" cy="309033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224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76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4516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Административное право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 action="ppaction://hlinksldjump"/>
                        </a:rPr>
                        <a:t>150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160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170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180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190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200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210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16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Уголовное право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150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160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170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180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190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 action="ppaction://hlinksldjump"/>
                        </a:rPr>
                        <a:t>200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600" b="0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4" action="ppaction://hlinksldjump"/>
                        </a:rPr>
                        <a:t>210</a:t>
                      </a:r>
                      <a:endParaRPr lang="ru-RU" sz="3600" b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53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Финальный раунд</a:t>
            </a:r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98617"/>
            <a:ext cx="10515600" cy="2743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виды норм права бывают в зависимости от функциональной роли?</a:t>
            </a:r>
            <a:endParaRPr lang="ru-RU" sz="4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6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49235"/>
            <a:ext cx="10515600" cy="3627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дату создания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первой Конституции РФ? 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32510" y="5671271"/>
            <a:ext cx="1953491" cy="1011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04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баллов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018"/>
            <a:ext cx="10515600" cy="30618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 В МЕШКЕ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чем идет речь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Это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документ, который лицо направляет в суд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целью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 своих прав и интересов. </a:t>
            </a:r>
          </a:p>
          <a:p>
            <a:pPr algn="ctr"/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60219" y="5749204"/>
            <a:ext cx="1953491" cy="9884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2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баллов</a:t>
            </a:r>
            <a:endParaRPr lang="ru-RU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73927"/>
            <a:ext cx="10515600" cy="35030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Назовите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Конституции Российской Федерации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>
            <a:off x="360219" y="5685126"/>
            <a:ext cx="1960419" cy="9836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главную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72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794</Words>
  <Application>Microsoft Office PowerPoint</Application>
  <PresentationFormat>Широкоэкранный</PresentationFormat>
  <Paragraphs>199</Paragraphs>
  <Slides>48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Arial</vt:lpstr>
      <vt:lpstr>Arial Black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Раунд 1</vt:lpstr>
      <vt:lpstr>Раунд 2</vt:lpstr>
      <vt:lpstr>Раунд 3</vt:lpstr>
      <vt:lpstr>Финальный раунд 250 баллов</vt:lpstr>
      <vt:lpstr>10 баллов</vt:lpstr>
      <vt:lpstr> 20 баллов</vt:lpstr>
      <vt:lpstr> 30 баллов</vt:lpstr>
      <vt:lpstr>40 баллов</vt:lpstr>
      <vt:lpstr> 50 баллов</vt:lpstr>
      <vt:lpstr>60 баллов</vt:lpstr>
      <vt:lpstr>70 баллов</vt:lpstr>
      <vt:lpstr>10 баллов</vt:lpstr>
      <vt:lpstr>20 баллов</vt:lpstr>
      <vt:lpstr>30 баллов</vt:lpstr>
      <vt:lpstr>40 баллов</vt:lpstr>
      <vt:lpstr>50 баллов</vt:lpstr>
      <vt:lpstr>60 баллов</vt:lpstr>
      <vt:lpstr>70 баллов</vt:lpstr>
      <vt:lpstr>80 баллов</vt:lpstr>
      <vt:lpstr>90 баллов</vt:lpstr>
      <vt:lpstr>100 баллов</vt:lpstr>
      <vt:lpstr>110 баллов</vt:lpstr>
      <vt:lpstr>120 баллов</vt:lpstr>
      <vt:lpstr>130 баллов</vt:lpstr>
      <vt:lpstr>140 баллов</vt:lpstr>
      <vt:lpstr>80 баллов</vt:lpstr>
      <vt:lpstr>90 баллов</vt:lpstr>
      <vt:lpstr>    100 баллов</vt:lpstr>
      <vt:lpstr>110 баллов</vt:lpstr>
      <vt:lpstr>120 баллов</vt:lpstr>
      <vt:lpstr>130 баллов</vt:lpstr>
      <vt:lpstr>140 баллов</vt:lpstr>
      <vt:lpstr>150 баллов</vt:lpstr>
      <vt:lpstr>160 баллов</vt:lpstr>
      <vt:lpstr>170 баллов</vt:lpstr>
      <vt:lpstr>180 баллов</vt:lpstr>
      <vt:lpstr>190 баллов</vt:lpstr>
      <vt:lpstr>200 баллов</vt:lpstr>
      <vt:lpstr>210 баллов</vt:lpstr>
      <vt:lpstr>150 баллов</vt:lpstr>
      <vt:lpstr>160 баллов</vt:lpstr>
      <vt:lpstr>170 баллов</vt:lpstr>
      <vt:lpstr>180 баллов</vt:lpstr>
      <vt:lpstr>190 баллов</vt:lpstr>
      <vt:lpstr>200 баллов</vt:lpstr>
      <vt:lpstr>210 баллов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Алексеева С.В.</cp:lastModifiedBy>
  <cp:revision>61</cp:revision>
  <dcterms:created xsi:type="dcterms:W3CDTF">2022-04-29T15:49:31Z</dcterms:created>
  <dcterms:modified xsi:type="dcterms:W3CDTF">2022-12-02T19:29:17Z</dcterms:modified>
</cp:coreProperties>
</file>