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8" r:id="rId2"/>
    <p:sldId id="262" r:id="rId3"/>
    <p:sldId id="261" r:id="rId4"/>
    <p:sldId id="259" r:id="rId5"/>
    <p:sldId id="260" r:id="rId6"/>
    <p:sldId id="274" r:id="rId7"/>
    <p:sldId id="263" r:id="rId8"/>
    <p:sldId id="266" r:id="rId9"/>
    <p:sldId id="267" r:id="rId10"/>
    <p:sldId id="268" r:id="rId11"/>
    <p:sldId id="269" r:id="rId12"/>
    <p:sldId id="270" r:id="rId13"/>
    <p:sldId id="271" r:id="rId14"/>
    <p:sldId id="272" r:id="rId15"/>
    <p:sldId id="273" r:id="rId16"/>
    <p:sldId id="275" r:id="rId17"/>
    <p:sldId id="281" r:id="rId18"/>
    <p:sldId id="280" r:id="rId19"/>
    <p:sldId id="283" r:id="rId20"/>
    <p:sldId id="276" r:id="rId21"/>
    <p:sldId id="277" r:id="rId22"/>
    <p:sldId id="278" r:id="rId23"/>
    <p:sldId id="279" r:id="rId24"/>
    <p:sldId id="282" r:id="rId25"/>
    <p:sldId id="284" r:id="rId26"/>
    <p:sldId id="285" r:id="rId27"/>
    <p:sldId id="28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rya Varya" initials="VV" lastIdx="1" clrIdx="0">
    <p:extLst>
      <p:ext uri="{19B8F6BF-5375-455C-9EA6-DF929625EA0E}">
        <p15:presenceInfo xmlns:p15="http://schemas.microsoft.com/office/powerpoint/2012/main" userId="69477001da711eb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098F"/>
    <a:srgbClr val="FEF8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62" autoAdjust="0"/>
    <p:restoredTop sz="95256" autoAdjust="0"/>
  </p:normalViewPr>
  <p:slideViewPr>
    <p:cSldViewPr snapToGrid="0">
      <p:cViewPr varScale="1">
        <p:scale>
          <a:sx n="114" d="100"/>
          <a:sy n="114" d="100"/>
        </p:scale>
        <p:origin x="48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87319784790625"/>
          <c:y val="2.308372070581657E-2"/>
          <c:w val="0.58128596553694489"/>
          <c:h val="0.86743500040648502"/>
        </c:manualLayout>
      </c:layout>
      <c:barChart>
        <c:barDir val="bar"/>
        <c:grouping val="clustered"/>
        <c:varyColors val="0"/>
        <c:ser>
          <c:idx val="0"/>
          <c:order val="0"/>
          <c:tx>
            <c:strRef>
              <c:f>Лист1!$B$1</c:f>
              <c:strCache>
                <c:ptCount val="1"/>
                <c:pt idx="0">
                  <c:v>Подано заявлений на обучение бюджет</c:v>
                </c:pt>
              </c:strCache>
            </c:strRef>
          </c:tx>
          <c:spPr>
            <a:solidFill>
              <a:schemeClr val="accent1"/>
            </a:solidFill>
            <a:ln>
              <a:noFill/>
            </a:ln>
            <a:effectLst/>
          </c:spPr>
          <c:invertIfNegative val="0"/>
          <c:cat>
            <c:strRef>
              <c:f>Лист1!$A$2:$A$25</c:f>
              <c:strCache>
                <c:ptCount val="24"/>
                <c:pt idx="0">
                  <c:v>Экономика</c:v>
                </c:pt>
                <c:pt idx="1">
                  <c:v>Юриспруденция</c:v>
                </c:pt>
                <c:pt idx="2">
                  <c:v>Менеджмент</c:v>
                </c:pt>
                <c:pt idx="3">
                  <c:v>Реклама и связи с общественностью</c:v>
                </c:pt>
                <c:pt idx="4">
                  <c:v>Информатика и вычислительная техника</c:v>
                </c:pt>
                <c:pt idx="5">
                  <c:v>Лингвистика</c:v>
                </c:pt>
                <c:pt idx="6">
                  <c:v>Информационные системы и технологии</c:v>
                </c:pt>
                <c:pt idx="7">
                  <c:v>Государственное и муниципальное управление</c:v>
                </c:pt>
                <c:pt idx="8">
                  <c:v>Строительство</c:v>
                </c:pt>
                <c:pt idx="9">
                  <c:v>Прикладная информатика</c:v>
                </c:pt>
                <c:pt idx="10">
                  <c:v>Прикладная математика и информатика</c:v>
                </c:pt>
                <c:pt idx="11">
                  <c:v>Бизнес-информатика</c:v>
                </c:pt>
                <c:pt idx="12">
                  <c:v>Программная инженерия</c:v>
                </c:pt>
                <c:pt idx="13">
                  <c:v>Журналистика</c:v>
                </c:pt>
                <c:pt idx="14">
                  <c:v>Информационная безопасность</c:v>
                </c:pt>
                <c:pt idx="15">
                  <c:v>Международные отношения</c:v>
                </c:pt>
                <c:pt idx="16">
                  <c:v>Дизайн</c:v>
                </c:pt>
                <c:pt idx="17">
                  <c:v>Химическая технология</c:v>
                </c:pt>
                <c:pt idx="18">
                  <c:v>Социология</c:v>
                </c:pt>
                <c:pt idx="19">
                  <c:v>Педагогическое образование</c:v>
                </c:pt>
                <c:pt idx="20">
                  <c:v>Инфокоммуникационные технологии и системы связи</c:v>
                </c:pt>
                <c:pt idx="21">
                  <c:v>Психология</c:v>
                </c:pt>
                <c:pt idx="22">
                  <c:v>Филология</c:v>
                </c:pt>
                <c:pt idx="23">
                  <c:v>Электроэнергетика и электротехника</c:v>
                </c:pt>
              </c:strCache>
            </c:strRef>
          </c:cat>
          <c:val>
            <c:numRef>
              <c:f>Лист1!$B$2:$B$25</c:f>
              <c:numCache>
                <c:formatCode>General</c:formatCode>
                <c:ptCount val="24"/>
                <c:pt idx="0">
                  <c:v>36571</c:v>
                </c:pt>
                <c:pt idx="1">
                  <c:v>29911</c:v>
                </c:pt>
                <c:pt idx="2">
                  <c:v>30446</c:v>
                </c:pt>
                <c:pt idx="3">
                  <c:v>21059</c:v>
                </c:pt>
                <c:pt idx="4">
                  <c:v>59557</c:v>
                </c:pt>
                <c:pt idx="5">
                  <c:v>33479</c:v>
                </c:pt>
                <c:pt idx="6">
                  <c:v>53242</c:v>
                </c:pt>
                <c:pt idx="7">
                  <c:v>16454</c:v>
                </c:pt>
                <c:pt idx="8">
                  <c:v>12721</c:v>
                </c:pt>
                <c:pt idx="9">
                  <c:v>43161</c:v>
                </c:pt>
                <c:pt idx="10">
                  <c:v>22407</c:v>
                </c:pt>
                <c:pt idx="11">
                  <c:v>15986</c:v>
                </c:pt>
                <c:pt idx="12">
                  <c:v>17520</c:v>
                </c:pt>
                <c:pt idx="13">
                  <c:v>7751</c:v>
                </c:pt>
                <c:pt idx="14">
                  <c:v>27603</c:v>
                </c:pt>
                <c:pt idx="15">
                  <c:v>11129</c:v>
                </c:pt>
                <c:pt idx="16">
                  <c:v>5710</c:v>
                </c:pt>
                <c:pt idx="17">
                  <c:v>7115</c:v>
                </c:pt>
                <c:pt idx="18">
                  <c:v>10691</c:v>
                </c:pt>
                <c:pt idx="19">
                  <c:v>9407</c:v>
                </c:pt>
                <c:pt idx="20">
                  <c:v>15892</c:v>
                </c:pt>
                <c:pt idx="21">
                  <c:v>5911</c:v>
                </c:pt>
                <c:pt idx="22">
                  <c:v>11558</c:v>
                </c:pt>
                <c:pt idx="23">
                  <c:v>12636</c:v>
                </c:pt>
              </c:numCache>
            </c:numRef>
          </c:val>
          <c:extLst>
            <c:ext xmlns:c16="http://schemas.microsoft.com/office/drawing/2014/chart" uri="{C3380CC4-5D6E-409C-BE32-E72D297353CC}">
              <c16:uniqueId val="{00000000-935B-4085-A539-DB42D70E1FB1}"/>
            </c:ext>
          </c:extLst>
        </c:ser>
        <c:ser>
          <c:idx val="1"/>
          <c:order val="1"/>
          <c:tx>
            <c:strRef>
              <c:f>Лист1!$C$1</c:f>
              <c:strCache>
                <c:ptCount val="1"/>
                <c:pt idx="0">
                  <c:v>Принято всего</c:v>
                </c:pt>
              </c:strCache>
            </c:strRef>
          </c:tx>
          <c:spPr>
            <a:solidFill>
              <a:schemeClr val="accent2"/>
            </a:solidFill>
            <a:ln>
              <a:noFill/>
            </a:ln>
            <a:effectLst/>
          </c:spPr>
          <c:invertIfNegative val="0"/>
          <c:cat>
            <c:strRef>
              <c:f>Лист1!$A$2:$A$25</c:f>
              <c:strCache>
                <c:ptCount val="24"/>
                <c:pt idx="0">
                  <c:v>Экономика</c:v>
                </c:pt>
                <c:pt idx="1">
                  <c:v>Юриспруденция</c:v>
                </c:pt>
                <c:pt idx="2">
                  <c:v>Менеджмент</c:v>
                </c:pt>
                <c:pt idx="3">
                  <c:v>Реклама и связи с общественностью</c:v>
                </c:pt>
                <c:pt idx="4">
                  <c:v>Информатика и вычислительная техника</c:v>
                </c:pt>
                <c:pt idx="5">
                  <c:v>Лингвистика</c:v>
                </c:pt>
                <c:pt idx="6">
                  <c:v>Информационные системы и технологии</c:v>
                </c:pt>
                <c:pt idx="7">
                  <c:v>Государственное и муниципальное управление</c:v>
                </c:pt>
                <c:pt idx="8">
                  <c:v>Строительство</c:v>
                </c:pt>
                <c:pt idx="9">
                  <c:v>Прикладная информатика</c:v>
                </c:pt>
                <c:pt idx="10">
                  <c:v>Прикладная математика и информатика</c:v>
                </c:pt>
                <c:pt idx="11">
                  <c:v>Бизнес-информатика</c:v>
                </c:pt>
                <c:pt idx="12">
                  <c:v>Программная инженерия</c:v>
                </c:pt>
                <c:pt idx="13">
                  <c:v>Журналистика</c:v>
                </c:pt>
                <c:pt idx="14">
                  <c:v>Информационная безопасность</c:v>
                </c:pt>
                <c:pt idx="15">
                  <c:v>Международные отношения</c:v>
                </c:pt>
                <c:pt idx="16">
                  <c:v>Дизайн</c:v>
                </c:pt>
                <c:pt idx="17">
                  <c:v>Химическая технология</c:v>
                </c:pt>
                <c:pt idx="18">
                  <c:v>Социология</c:v>
                </c:pt>
                <c:pt idx="19">
                  <c:v>Педагогическое образование</c:v>
                </c:pt>
                <c:pt idx="20">
                  <c:v>Инфокоммуникационные технологии и системы связи</c:v>
                </c:pt>
                <c:pt idx="21">
                  <c:v>Психология</c:v>
                </c:pt>
                <c:pt idx="22">
                  <c:v>Филология</c:v>
                </c:pt>
                <c:pt idx="23">
                  <c:v>Электроэнергетика и электротехника</c:v>
                </c:pt>
              </c:strCache>
            </c:strRef>
          </c:cat>
          <c:val>
            <c:numRef>
              <c:f>Лист1!$C$2:$C$25</c:f>
              <c:numCache>
                <c:formatCode>General</c:formatCode>
                <c:ptCount val="24"/>
                <c:pt idx="0">
                  <c:v>6009</c:v>
                </c:pt>
                <c:pt idx="1">
                  <c:v>5493</c:v>
                </c:pt>
                <c:pt idx="2">
                  <c:v>5129</c:v>
                </c:pt>
                <c:pt idx="3">
                  <c:v>3465</c:v>
                </c:pt>
                <c:pt idx="4">
                  <c:v>3116</c:v>
                </c:pt>
                <c:pt idx="5">
                  <c:v>2920</c:v>
                </c:pt>
                <c:pt idx="6">
                  <c:v>2426</c:v>
                </c:pt>
                <c:pt idx="7">
                  <c:v>2061</c:v>
                </c:pt>
                <c:pt idx="8">
                  <c:v>2019</c:v>
                </c:pt>
                <c:pt idx="9">
                  <c:v>2001</c:v>
                </c:pt>
                <c:pt idx="10">
                  <c:v>1863</c:v>
                </c:pt>
                <c:pt idx="11">
                  <c:v>1840</c:v>
                </c:pt>
                <c:pt idx="12">
                  <c:v>1838</c:v>
                </c:pt>
                <c:pt idx="13">
                  <c:v>1775</c:v>
                </c:pt>
                <c:pt idx="14">
                  <c:v>1570</c:v>
                </c:pt>
                <c:pt idx="15">
                  <c:v>1499</c:v>
                </c:pt>
                <c:pt idx="16">
                  <c:v>1394</c:v>
                </c:pt>
                <c:pt idx="17">
                  <c:v>1134</c:v>
                </c:pt>
                <c:pt idx="18">
                  <c:v>1044</c:v>
                </c:pt>
                <c:pt idx="19">
                  <c:v>996</c:v>
                </c:pt>
                <c:pt idx="20">
                  <c:v>994</c:v>
                </c:pt>
                <c:pt idx="21">
                  <c:v>960</c:v>
                </c:pt>
                <c:pt idx="22">
                  <c:v>939</c:v>
                </c:pt>
                <c:pt idx="23">
                  <c:v>883</c:v>
                </c:pt>
              </c:numCache>
            </c:numRef>
          </c:val>
          <c:extLst>
            <c:ext xmlns:c16="http://schemas.microsoft.com/office/drawing/2014/chart" uri="{C3380CC4-5D6E-409C-BE32-E72D297353CC}">
              <c16:uniqueId val="{00000001-935B-4085-A539-DB42D70E1FB1}"/>
            </c:ext>
          </c:extLst>
        </c:ser>
        <c:dLbls>
          <c:showLegendKey val="0"/>
          <c:showVal val="0"/>
          <c:showCatName val="0"/>
          <c:showSerName val="0"/>
          <c:showPercent val="0"/>
          <c:showBubbleSize val="0"/>
        </c:dLbls>
        <c:gapWidth val="182"/>
        <c:axId val="489391976"/>
        <c:axId val="489392632"/>
      </c:barChart>
      <c:catAx>
        <c:axId val="489391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489392632"/>
        <c:crosses val="autoZero"/>
        <c:auto val="1"/>
        <c:lblAlgn val="ctr"/>
        <c:lblOffset val="100"/>
        <c:noMultiLvlLbl val="0"/>
      </c:catAx>
      <c:valAx>
        <c:axId val="489392632"/>
        <c:scaling>
          <c:orientation val="minMax"/>
          <c:max val="60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89391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87319784790625"/>
          <c:y val="2.308372070581657E-2"/>
          <c:w val="0.59075484048464066"/>
          <c:h val="0.87558119329316253"/>
        </c:manualLayout>
      </c:layout>
      <c:barChart>
        <c:barDir val="bar"/>
        <c:grouping val="clustered"/>
        <c:varyColors val="0"/>
        <c:ser>
          <c:idx val="0"/>
          <c:order val="0"/>
          <c:tx>
            <c:strRef>
              <c:f>Лист1!$B$1</c:f>
              <c:strCache>
                <c:ptCount val="1"/>
                <c:pt idx="0">
                  <c:v>Принято всего</c:v>
                </c:pt>
              </c:strCache>
            </c:strRef>
          </c:tx>
          <c:spPr>
            <a:solidFill>
              <a:schemeClr val="accent2">
                <a:lumMod val="75000"/>
              </a:schemeClr>
            </a:solidFill>
            <a:ln>
              <a:noFill/>
            </a:ln>
            <a:effectLst/>
          </c:spPr>
          <c:invertIfNegative val="0"/>
          <c:cat>
            <c:strRef>
              <c:f>Лист1!$A$2:$A$25</c:f>
              <c:strCache>
                <c:ptCount val="24"/>
                <c:pt idx="0">
                  <c:v>Экономика</c:v>
                </c:pt>
                <c:pt idx="1">
                  <c:v>Юриспруденция</c:v>
                </c:pt>
                <c:pt idx="2">
                  <c:v>Менеджмент</c:v>
                </c:pt>
                <c:pt idx="3">
                  <c:v>Реклама и связи с общественностью</c:v>
                </c:pt>
                <c:pt idx="4">
                  <c:v>Информатика и вычислительная техника</c:v>
                </c:pt>
                <c:pt idx="5">
                  <c:v>Лингвистика</c:v>
                </c:pt>
                <c:pt idx="6">
                  <c:v>Информационные системы и технологии</c:v>
                </c:pt>
                <c:pt idx="7">
                  <c:v>Государственное и муниципальное управление</c:v>
                </c:pt>
                <c:pt idx="8">
                  <c:v>Строительство</c:v>
                </c:pt>
                <c:pt idx="9">
                  <c:v>Прикладная информатика</c:v>
                </c:pt>
                <c:pt idx="10">
                  <c:v>Прикладная математика и информатика</c:v>
                </c:pt>
                <c:pt idx="11">
                  <c:v>Бизнес-информатика</c:v>
                </c:pt>
                <c:pt idx="12">
                  <c:v>Программная инженерия</c:v>
                </c:pt>
                <c:pt idx="13">
                  <c:v>Журналистика</c:v>
                </c:pt>
                <c:pt idx="14">
                  <c:v>Информационная безопасность</c:v>
                </c:pt>
                <c:pt idx="15">
                  <c:v>Международные отношения</c:v>
                </c:pt>
                <c:pt idx="16">
                  <c:v>Дизайн</c:v>
                </c:pt>
                <c:pt idx="17">
                  <c:v>Химическая технология</c:v>
                </c:pt>
                <c:pt idx="18">
                  <c:v>Социология</c:v>
                </c:pt>
                <c:pt idx="19">
                  <c:v>Педагогическое образование</c:v>
                </c:pt>
                <c:pt idx="20">
                  <c:v>Инфокоммуникационные технологии и системы связи</c:v>
                </c:pt>
                <c:pt idx="21">
                  <c:v>Психология</c:v>
                </c:pt>
                <c:pt idx="22">
                  <c:v>Филология</c:v>
                </c:pt>
                <c:pt idx="23">
                  <c:v>Электроэнергетика и электротехника</c:v>
                </c:pt>
              </c:strCache>
            </c:strRef>
          </c:cat>
          <c:val>
            <c:numRef>
              <c:f>Лист1!$B$2:$B$25</c:f>
              <c:numCache>
                <c:formatCode>General</c:formatCode>
                <c:ptCount val="24"/>
                <c:pt idx="0">
                  <c:v>6009</c:v>
                </c:pt>
                <c:pt idx="1">
                  <c:v>5493</c:v>
                </c:pt>
                <c:pt idx="2">
                  <c:v>5129</c:v>
                </c:pt>
                <c:pt idx="3">
                  <c:v>3465</c:v>
                </c:pt>
                <c:pt idx="4">
                  <c:v>3116</c:v>
                </c:pt>
                <c:pt idx="5">
                  <c:v>2920</c:v>
                </c:pt>
                <c:pt idx="6">
                  <c:v>2426</c:v>
                </c:pt>
                <c:pt idx="7">
                  <c:v>2061</c:v>
                </c:pt>
                <c:pt idx="8">
                  <c:v>2019</c:v>
                </c:pt>
                <c:pt idx="9">
                  <c:v>2001</c:v>
                </c:pt>
                <c:pt idx="10">
                  <c:v>1863</c:v>
                </c:pt>
                <c:pt idx="11">
                  <c:v>1840</c:v>
                </c:pt>
                <c:pt idx="12">
                  <c:v>1838</c:v>
                </c:pt>
                <c:pt idx="13">
                  <c:v>1775</c:v>
                </c:pt>
                <c:pt idx="14">
                  <c:v>1570</c:v>
                </c:pt>
                <c:pt idx="15">
                  <c:v>1499</c:v>
                </c:pt>
                <c:pt idx="16">
                  <c:v>1394</c:v>
                </c:pt>
                <c:pt idx="17">
                  <c:v>1134</c:v>
                </c:pt>
                <c:pt idx="18">
                  <c:v>1044</c:v>
                </c:pt>
                <c:pt idx="19">
                  <c:v>996</c:v>
                </c:pt>
                <c:pt idx="20">
                  <c:v>994</c:v>
                </c:pt>
                <c:pt idx="21">
                  <c:v>960</c:v>
                </c:pt>
                <c:pt idx="22">
                  <c:v>939</c:v>
                </c:pt>
                <c:pt idx="23">
                  <c:v>883</c:v>
                </c:pt>
              </c:numCache>
            </c:numRef>
          </c:val>
          <c:extLst>
            <c:ext xmlns:c16="http://schemas.microsoft.com/office/drawing/2014/chart" uri="{C3380CC4-5D6E-409C-BE32-E72D297353CC}">
              <c16:uniqueId val="{00000000-EE9A-41AA-8B74-27DED09AD19A}"/>
            </c:ext>
          </c:extLst>
        </c:ser>
        <c:dLbls>
          <c:showLegendKey val="0"/>
          <c:showVal val="0"/>
          <c:showCatName val="0"/>
          <c:showSerName val="0"/>
          <c:showPercent val="0"/>
          <c:showBubbleSize val="0"/>
        </c:dLbls>
        <c:gapWidth val="182"/>
        <c:axId val="489391976"/>
        <c:axId val="489392632"/>
      </c:barChart>
      <c:catAx>
        <c:axId val="489391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489392632"/>
        <c:crosses val="autoZero"/>
        <c:auto val="1"/>
        <c:lblAlgn val="ctr"/>
        <c:lblOffset val="100"/>
        <c:noMultiLvlLbl val="0"/>
      </c:catAx>
      <c:valAx>
        <c:axId val="489392632"/>
        <c:scaling>
          <c:orientation val="minMax"/>
          <c:max val="6500"/>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89391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87319784790625"/>
          <c:y val="2.308372070581657E-2"/>
          <c:w val="0.58128596553694489"/>
          <c:h val="0.86743500040648502"/>
        </c:manualLayout>
      </c:layout>
      <c:barChart>
        <c:barDir val="bar"/>
        <c:grouping val="clustered"/>
        <c:varyColors val="0"/>
        <c:ser>
          <c:idx val="0"/>
          <c:order val="0"/>
          <c:tx>
            <c:strRef>
              <c:f>Лист1!$B$1</c:f>
              <c:strCache>
                <c:ptCount val="1"/>
                <c:pt idx="0">
                  <c:v>Подано заявлений на обучение бюджет</c:v>
                </c:pt>
              </c:strCache>
            </c:strRef>
          </c:tx>
          <c:spPr>
            <a:solidFill>
              <a:schemeClr val="accent1"/>
            </a:solidFill>
            <a:ln>
              <a:noFill/>
            </a:ln>
            <a:effectLst/>
          </c:spPr>
          <c:invertIfNegative val="0"/>
          <c:cat>
            <c:strRef>
              <c:f>Лист1!$A$2:$A$25</c:f>
              <c:strCache>
                <c:ptCount val="24"/>
                <c:pt idx="0">
                  <c:v>Информатика и вычислительная техника</c:v>
                </c:pt>
                <c:pt idx="1">
                  <c:v>Информационные системы и технологии</c:v>
                </c:pt>
                <c:pt idx="2">
                  <c:v>Прикладная информатика</c:v>
                </c:pt>
                <c:pt idx="3">
                  <c:v>Экономика</c:v>
                </c:pt>
                <c:pt idx="4">
                  <c:v>Лингвистика</c:v>
                </c:pt>
                <c:pt idx="5">
                  <c:v>Менеджмент</c:v>
                </c:pt>
                <c:pt idx="6">
                  <c:v>Юриспруденция</c:v>
                </c:pt>
                <c:pt idx="7">
                  <c:v>Информационная безопасность</c:v>
                </c:pt>
                <c:pt idx="8">
                  <c:v>Прикладная математика и информатика</c:v>
                </c:pt>
                <c:pt idx="9">
                  <c:v>Реклама и связи с общественностью</c:v>
                </c:pt>
                <c:pt idx="10">
                  <c:v>Программная инженерия</c:v>
                </c:pt>
                <c:pt idx="11">
                  <c:v>Государственное и муниципальное управление</c:v>
                </c:pt>
                <c:pt idx="12">
                  <c:v>Бизнес-информатика</c:v>
                </c:pt>
                <c:pt idx="13">
                  <c:v>Инфокоммуникационные технологии и системы связи</c:v>
                </c:pt>
                <c:pt idx="14">
                  <c:v>Строительство</c:v>
                </c:pt>
                <c:pt idx="15">
                  <c:v>Электроэнергетика и электротехника</c:v>
                </c:pt>
                <c:pt idx="16">
                  <c:v>Филология</c:v>
                </c:pt>
                <c:pt idx="17">
                  <c:v>Международные отношения</c:v>
                </c:pt>
                <c:pt idx="18">
                  <c:v>Социология</c:v>
                </c:pt>
                <c:pt idx="19">
                  <c:v>Педагогическое образование</c:v>
                </c:pt>
                <c:pt idx="20">
                  <c:v>Журналистика</c:v>
                </c:pt>
                <c:pt idx="21">
                  <c:v>Химическая технология</c:v>
                </c:pt>
                <c:pt idx="22">
                  <c:v>Психология</c:v>
                </c:pt>
                <c:pt idx="23">
                  <c:v>Дизайн</c:v>
                </c:pt>
              </c:strCache>
            </c:strRef>
          </c:cat>
          <c:val>
            <c:numRef>
              <c:f>Лист1!$B$2:$B$25</c:f>
              <c:numCache>
                <c:formatCode>General</c:formatCode>
                <c:ptCount val="24"/>
                <c:pt idx="0">
                  <c:v>59557</c:v>
                </c:pt>
                <c:pt idx="1">
                  <c:v>53242</c:v>
                </c:pt>
                <c:pt idx="2">
                  <c:v>43161</c:v>
                </c:pt>
                <c:pt idx="3">
                  <c:v>36571</c:v>
                </c:pt>
                <c:pt idx="4">
                  <c:v>33479</c:v>
                </c:pt>
                <c:pt idx="5">
                  <c:v>30446</c:v>
                </c:pt>
                <c:pt idx="6">
                  <c:v>29911</c:v>
                </c:pt>
                <c:pt idx="7">
                  <c:v>27603</c:v>
                </c:pt>
                <c:pt idx="8">
                  <c:v>22407</c:v>
                </c:pt>
                <c:pt idx="9">
                  <c:v>21059</c:v>
                </c:pt>
                <c:pt idx="10">
                  <c:v>17520</c:v>
                </c:pt>
                <c:pt idx="11">
                  <c:v>16454</c:v>
                </c:pt>
                <c:pt idx="12">
                  <c:v>15986</c:v>
                </c:pt>
                <c:pt idx="13">
                  <c:v>15892</c:v>
                </c:pt>
                <c:pt idx="14">
                  <c:v>12721</c:v>
                </c:pt>
                <c:pt idx="15">
                  <c:v>12636</c:v>
                </c:pt>
                <c:pt idx="16">
                  <c:v>11558</c:v>
                </c:pt>
                <c:pt idx="17">
                  <c:v>11129</c:v>
                </c:pt>
                <c:pt idx="18">
                  <c:v>10691</c:v>
                </c:pt>
                <c:pt idx="19">
                  <c:v>9407</c:v>
                </c:pt>
                <c:pt idx="20">
                  <c:v>7751</c:v>
                </c:pt>
                <c:pt idx="21">
                  <c:v>7115</c:v>
                </c:pt>
                <c:pt idx="22">
                  <c:v>5911</c:v>
                </c:pt>
                <c:pt idx="23">
                  <c:v>5710</c:v>
                </c:pt>
              </c:numCache>
            </c:numRef>
          </c:val>
          <c:extLst>
            <c:ext xmlns:c16="http://schemas.microsoft.com/office/drawing/2014/chart" uri="{C3380CC4-5D6E-409C-BE32-E72D297353CC}">
              <c16:uniqueId val="{00000000-35DA-415A-905C-946A560FA566}"/>
            </c:ext>
          </c:extLst>
        </c:ser>
        <c:dLbls>
          <c:showLegendKey val="0"/>
          <c:showVal val="0"/>
          <c:showCatName val="0"/>
          <c:showSerName val="0"/>
          <c:showPercent val="0"/>
          <c:showBubbleSize val="0"/>
        </c:dLbls>
        <c:gapWidth val="182"/>
        <c:axId val="489391976"/>
        <c:axId val="489392632"/>
      </c:barChart>
      <c:catAx>
        <c:axId val="489391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489392632"/>
        <c:crosses val="autoZero"/>
        <c:auto val="1"/>
        <c:lblAlgn val="ctr"/>
        <c:lblOffset val="100"/>
        <c:noMultiLvlLbl val="0"/>
      </c:catAx>
      <c:valAx>
        <c:axId val="489392632"/>
        <c:scaling>
          <c:orientation val="minMax"/>
          <c:max val="60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89391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F1392-CD40-4A1B-AD57-BE24997077F5}" type="datetimeFigureOut">
              <a:rPr lang="ru-RU" smtClean="0"/>
              <a:t>26.04.2023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BAEFF-81B6-47CF-BA25-D4ADD0CB9D7E}" type="slidenum">
              <a:rPr lang="ru-RU" smtClean="0"/>
              <a:t>‹#›</a:t>
            </a:fld>
            <a:endParaRPr lang="ru-RU"/>
          </a:p>
        </p:txBody>
      </p:sp>
    </p:spTree>
    <p:extLst>
      <p:ext uri="{BB962C8B-B14F-4D97-AF65-F5344CB8AC3E}">
        <p14:creationId xmlns:p14="http://schemas.microsoft.com/office/powerpoint/2010/main" val="2021796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5A0BAEFF-81B6-47CF-BA25-D4ADD0CB9D7E}" type="slidenum">
              <a:rPr lang="ru-RU" smtClean="0"/>
              <a:t>1</a:t>
            </a:fld>
            <a:endParaRPr lang="ru-RU"/>
          </a:p>
        </p:txBody>
      </p:sp>
    </p:spTree>
    <p:extLst>
      <p:ext uri="{BB962C8B-B14F-4D97-AF65-F5344CB8AC3E}">
        <p14:creationId xmlns:p14="http://schemas.microsoft.com/office/powerpoint/2010/main" val="110488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5A0BAEFF-81B6-47CF-BA25-D4ADD0CB9D7E}" type="slidenum">
              <a:rPr lang="ru-RU" smtClean="0"/>
              <a:t>3</a:t>
            </a:fld>
            <a:endParaRPr lang="ru-RU"/>
          </a:p>
        </p:txBody>
      </p:sp>
    </p:spTree>
    <p:extLst>
      <p:ext uri="{BB962C8B-B14F-4D97-AF65-F5344CB8AC3E}">
        <p14:creationId xmlns:p14="http://schemas.microsoft.com/office/powerpoint/2010/main" val="406572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5A0BAEFF-81B6-47CF-BA25-D4ADD0CB9D7E}" type="slidenum">
              <a:rPr lang="ru-RU" smtClean="0"/>
              <a:t>4</a:t>
            </a:fld>
            <a:endParaRPr lang="ru-RU"/>
          </a:p>
        </p:txBody>
      </p:sp>
    </p:spTree>
    <p:extLst>
      <p:ext uri="{BB962C8B-B14F-4D97-AF65-F5344CB8AC3E}">
        <p14:creationId xmlns:p14="http://schemas.microsoft.com/office/powerpoint/2010/main" val="926722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5A0BAEFF-81B6-47CF-BA25-D4ADD0CB9D7E}" type="slidenum">
              <a:rPr lang="ru-RU" smtClean="0"/>
              <a:t>5</a:t>
            </a:fld>
            <a:endParaRPr lang="ru-RU"/>
          </a:p>
        </p:txBody>
      </p:sp>
    </p:spTree>
    <p:extLst>
      <p:ext uri="{BB962C8B-B14F-4D97-AF65-F5344CB8AC3E}">
        <p14:creationId xmlns:p14="http://schemas.microsoft.com/office/powerpoint/2010/main" val="229914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431FE48-C1FA-47E7-BFAA-BE5F9EA1EC58}" type="datetimeFigureOut">
              <a:rPr lang="ru-RU" smtClean="0"/>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2422772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31FE48-C1FA-47E7-BFAA-BE5F9EA1EC58}" type="datetimeFigureOut">
              <a:rPr lang="ru-RU" smtClean="0"/>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33842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31FE48-C1FA-47E7-BFAA-BE5F9EA1EC58}" type="datetimeFigureOut">
              <a:rPr lang="ru-RU" smtClean="0"/>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223427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31FE48-C1FA-47E7-BFAA-BE5F9EA1EC58}" type="datetimeFigureOut">
              <a:rPr lang="ru-RU" smtClean="0"/>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424007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431FE48-C1FA-47E7-BFAA-BE5F9EA1EC58}" type="datetimeFigureOut">
              <a:rPr lang="ru-RU" smtClean="0"/>
              <a:t>26.04.2023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120598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431FE48-C1FA-47E7-BFAA-BE5F9EA1EC58}" type="datetimeFigureOut">
              <a:rPr lang="ru-RU" smtClean="0"/>
              <a:t>26.04.2023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8188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431FE48-C1FA-47E7-BFAA-BE5F9EA1EC58}" type="datetimeFigureOut">
              <a:rPr lang="ru-RU" smtClean="0"/>
              <a:t>26.04.2023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300013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431FE48-C1FA-47E7-BFAA-BE5F9EA1EC58}" type="datetimeFigureOut">
              <a:rPr lang="ru-RU" smtClean="0"/>
              <a:t>26.04.2023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413236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1FE48-C1FA-47E7-BFAA-BE5F9EA1EC58}" type="datetimeFigureOut">
              <a:rPr lang="ru-RU" smtClean="0"/>
              <a:t>26.04.2023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320689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431FE48-C1FA-47E7-BFAA-BE5F9EA1EC58}" type="datetimeFigureOut">
              <a:rPr lang="ru-RU" smtClean="0"/>
              <a:t>26.04.2023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30799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431FE48-C1FA-47E7-BFAA-BE5F9EA1EC58}" type="datetimeFigureOut">
              <a:rPr lang="ru-RU" smtClean="0"/>
              <a:t>26.04.2023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0CD15-C592-4CBE-8C9D-55BDAB5BA0E2}" type="slidenum">
              <a:rPr lang="ru-RU" smtClean="0"/>
              <a:t>‹#›</a:t>
            </a:fld>
            <a:endParaRPr lang="ru-RU"/>
          </a:p>
        </p:txBody>
      </p:sp>
    </p:spTree>
    <p:extLst>
      <p:ext uri="{BB962C8B-B14F-4D97-AF65-F5344CB8AC3E}">
        <p14:creationId xmlns:p14="http://schemas.microsoft.com/office/powerpoint/2010/main" val="42699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1FE48-C1FA-47E7-BFAA-BE5F9EA1EC58}" type="datetimeFigureOut">
              <a:rPr lang="ru-RU" smtClean="0"/>
              <a:t>26.04.2023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0CD15-C592-4CBE-8C9D-55BDAB5BA0E2}" type="slidenum">
              <a:rPr lang="ru-RU" smtClean="0"/>
              <a:t>‹#›</a:t>
            </a:fld>
            <a:endParaRPr lang="ru-RU"/>
          </a:p>
        </p:txBody>
      </p:sp>
    </p:spTree>
    <p:extLst>
      <p:ext uri="{BB962C8B-B14F-4D97-AF65-F5344CB8AC3E}">
        <p14:creationId xmlns:p14="http://schemas.microsoft.com/office/powerpoint/2010/main" val="9846649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8824"/>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748A91-A97F-30EF-FAAE-D8518D48DDCD}"/>
              </a:ext>
            </a:extLst>
          </p:cNvPr>
          <p:cNvSpPr txBox="1"/>
          <p:nvPr/>
        </p:nvSpPr>
        <p:spPr>
          <a:xfrm>
            <a:off x="314715" y="524623"/>
            <a:ext cx="5957455" cy="5878532"/>
          </a:xfrm>
          <a:prstGeom prst="rect">
            <a:avLst/>
          </a:prstGeom>
          <a:noFill/>
        </p:spPr>
        <p:txBody>
          <a:bodyPr wrap="square">
            <a:spAutoFit/>
          </a:bodyPr>
          <a:lstStyle/>
          <a:p>
            <a:r>
              <a:rPr lang="ru-RU" sz="4800" dirty="0">
                <a:solidFill>
                  <a:schemeClr val="tx1">
                    <a:lumMod val="85000"/>
                    <a:lumOff val="15000"/>
                  </a:schemeClr>
                </a:solidFill>
                <a:latin typeface="Book Antiqua" panose="02040602050305030304" pitchFamily="18" charset="0"/>
              </a:rPr>
              <a:t>Куда пойти учиться?</a:t>
            </a:r>
          </a:p>
          <a:p>
            <a:r>
              <a:rPr lang="ru-RU" sz="2400" dirty="0">
                <a:solidFill>
                  <a:schemeClr val="tx1">
                    <a:lumMod val="85000"/>
                    <a:lumOff val="15000"/>
                  </a:schemeClr>
                </a:solidFill>
                <a:latin typeface="Book Antiqua" panose="02040602050305030304" pitchFamily="18" charset="0"/>
              </a:rPr>
              <a:t>Тип работы –информационная</a:t>
            </a:r>
          </a:p>
          <a:p>
            <a:endParaRPr lang="ru-RU" sz="2400" dirty="0">
              <a:solidFill>
                <a:schemeClr val="tx1">
                  <a:lumMod val="85000"/>
                  <a:lumOff val="15000"/>
                </a:schemeClr>
              </a:solidFill>
              <a:latin typeface="Book Antiqua" panose="02040602050305030304" pitchFamily="18" charset="0"/>
            </a:endParaRPr>
          </a:p>
          <a:p>
            <a:endParaRPr lang="ru-RU" sz="2400" dirty="0">
              <a:solidFill>
                <a:schemeClr val="tx1">
                  <a:lumMod val="85000"/>
                  <a:lumOff val="15000"/>
                </a:schemeClr>
              </a:solidFill>
              <a:latin typeface="Book Antiqua" panose="02040602050305030304" pitchFamily="18" charset="0"/>
            </a:endParaRPr>
          </a:p>
          <a:p>
            <a:endParaRPr lang="ru-RU" sz="2400" dirty="0">
              <a:solidFill>
                <a:schemeClr val="tx1">
                  <a:lumMod val="85000"/>
                  <a:lumOff val="15000"/>
                </a:schemeClr>
              </a:solidFill>
              <a:latin typeface="Book Antiqua" panose="02040602050305030304" pitchFamily="18" charset="0"/>
            </a:endParaRPr>
          </a:p>
          <a:p>
            <a:r>
              <a:rPr lang="ru-RU" sz="2400" dirty="0">
                <a:solidFill>
                  <a:schemeClr val="tx1">
                    <a:lumMod val="85000"/>
                    <a:lumOff val="15000"/>
                  </a:schemeClr>
                </a:solidFill>
                <a:latin typeface="Book Antiqua" panose="02040602050305030304" pitchFamily="18" charset="0"/>
              </a:rPr>
              <a:t>                             </a:t>
            </a:r>
          </a:p>
          <a:p>
            <a:endParaRPr lang="ru-RU" sz="4400" dirty="0">
              <a:solidFill>
                <a:schemeClr val="tx1">
                  <a:lumMod val="85000"/>
                  <a:lumOff val="15000"/>
                </a:schemeClr>
              </a:solidFill>
              <a:latin typeface="Book Antiqua" panose="02040602050305030304" pitchFamily="18" charset="0"/>
            </a:endParaRPr>
          </a:p>
          <a:p>
            <a:endParaRPr lang="ru-RU" sz="4400" dirty="0">
              <a:solidFill>
                <a:schemeClr val="tx1">
                  <a:lumMod val="85000"/>
                  <a:lumOff val="15000"/>
                </a:schemeClr>
              </a:solidFill>
              <a:latin typeface="Book Antiqua" panose="02040602050305030304" pitchFamily="18" charset="0"/>
            </a:endParaRPr>
          </a:p>
          <a:p>
            <a:endParaRPr lang="ru-RU" sz="2400" dirty="0">
              <a:solidFill>
                <a:schemeClr val="tx1">
                  <a:lumMod val="85000"/>
                  <a:lumOff val="15000"/>
                </a:schemeClr>
              </a:solidFill>
              <a:latin typeface="Book Antiqua" panose="02040602050305030304" pitchFamily="18" charset="0"/>
            </a:endParaRPr>
          </a:p>
          <a:p>
            <a:r>
              <a:rPr lang="ru-RU" sz="2400" dirty="0">
                <a:solidFill>
                  <a:schemeClr val="tx1">
                    <a:lumMod val="85000"/>
                    <a:lumOff val="15000"/>
                  </a:schemeClr>
                </a:solidFill>
                <a:latin typeface="Book Antiqua" panose="02040602050305030304" pitchFamily="18" charset="0"/>
              </a:rPr>
              <a:t>Кто выполнил –Щербинина В.С</a:t>
            </a:r>
          </a:p>
          <a:p>
            <a:r>
              <a:rPr lang="ru-RU" sz="2400" dirty="0">
                <a:solidFill>
                  <a:schemeClr val="tx1">
                    <a:lumMod val="85000"/>
                    <a:lumOff val="15000"/>
                  </a:schemeClr>
                </a:solidFill>
                <a:latin typeface="Book Antiqua" panose="02040602050305030304" pitchFamily="18" charset="0"/>
              </a:rPr>
              <a:t>Куратор – </a:t>
            </a:r>
            <a:r>
              <a:rPr lang="ru-RU" sz="2400" dirty="0" err="1">
                <a:solidFill>
                  <a:schemeClr val="tx1">
                    <a:lumMod val="85000"/>
                    <a:lumOff val="15000"/>
                  </a:schemeClr>
                </a:solidFill>
                <a:latin typeface="Book Antiqua" panose="02040602050305030304" pitchFamily="18" charset="0"/>
              </a:rPr>
              <a:t>Абрямян</a:t>
            </a:r>
            <a:r>
              <a:rPr lang="ru-RU" sz="2400" dirty="0">
                <a:solidFill>
                  <a:schemeClr val="tx1">
                    <a:lumMod val="85000"/>
                    <a:lumOff val="15000"/>
                  </a:schemeClr>
                </a:solidFill>
                <a:latin typeface="Book Antiqua" panose="02040602050305030304" pitchFamily="18" charset="0"/>
              </a:rPr>
              <a:t> О.А.</a:t>
            </a:r>
          </a:p>
        </p:txBody>
      </p:sp>
      <p:pic>
        <p:nvPicPr>
          <p:cNvPr id="1026" name="Picture 2" descr="Счастливый выбор работника концепции работника">
            <a:extLst>
              <a:ext uri="{FF2B5EF4-FFF2-40B4-BE49-F238E27FC236}">
                <a16:creationId xmlns:a16="http://schemas.microsoft.com/office/drawing/2014/main" id="{A08EDA76-9008-0BEF-676C-4E779E953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3680" y="0"/>
            <a:ext cx="6878320" cy="6878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71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1000"/>
                                        <p:tgtEl>
                                          <p:spTgt spid="3">
                                            <p:txEl>
                                              <p:pRg st="10" end="10"/>
                                            </p:txEl>
                                          </p:spTgt>
                                        </p:tgtEl>
                                      </p:cBhvr>
                                    </p:animEffect>
                                    <p:anim calcmode="lin" valueType="num">
                                      <p:cBhvr>
                                        <p:cTn id="3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DB1121-0786-B989-CD22-CA18C5A881E0}"/>
              </a:ext>
            </a:extLst>
          </p:cNvPr>
          <p:cNvSpPr>
            <a:spLocks noGrp="1"/>
          </p:cNvSpPr>
          <p:nvPr>
            <p:ph type="ctrTitle"/>
          </p:nvPr>
        </p:nvSpPr>
        <p:spPr>
          <a:xfrm>
            <a:off x="1744717" y="704192"/>
            <a:ext cx="8702565" cy="4606652"/>
          </a:xfrm>
        </p:spPr>
        <p:txBody>
          <a:bodyPr>
            <a:normAutofit fontScale="90000"/>
          </a:bodyPr>
          <a:lstStyle/>
          <a:p>
            <a:r>
              <a:rPr lang="ru-RU" sz="2700" b="1" i="0" dirty="0">
                <a:solidFill>
                  <a:srgbClr val="333333"/>
                </a:solidFill>
                <a:effectLst/>
                <a:latin typeface="Book Antiqua" panose="02040602050305030304" pitchFamily="18" charset="0"/>
              </a:rPr>
              <a:t>Выбор будущей профессии - </a:t>
            </a:r>
            <a:r>
              <a:rPr lang="ru-RU" sz="2700" b="0" i="0" dirty="0">
                <a:solidFill>
                  <a:srgbClr val="333333"/>
                </a:solidFill>
                <a:effectLst/>
                <a:latin typeface="Book Antiqua" panose="02040602050305030304" pitchFamily="18" charset="0"/>
              </a:rPr>
              <a:t>это серьезный и ответственный шаг в жизни каждого человека, требующий подготовки и знаний, времени на раздумья, и не терпящий легкомысленности.</a:t>
            </a:r>
            <a:br>
              <a:rPr lang="ru-RU" sz="2700" b="0" i="0" dirty="0">
                <a:solidFill>
                  <a:srgbClr val="333333"/>
                </a:solidFill>
                <a:effectLst/>
                <a:latin typeface="Book Antiqua" panose="02040602050305030304" pitchFamily="18" charset="0"/>
              </a:rPr>
            </a:br>
            <a:r>
              <a:rPr lang="ru-RU" sz="2700" b="0" i="0" dirty="0">
                <a:solidFill>
                  <a:srgbClr val="333333"/>
                </a:solidFill>
                <a:effectLst/>
                <a:latin typeface="Book Antiqua" panose="02040602050305030304" pitchFamily="18" charset="0"/>
              </a:rPr>
              <a:t>Почему? Да потому, что от того, правильно ли вы выберите свою будущую профессию, будет зависеть вся ваша дальнейшая взрослая жизнь.</a:t>
            </a:r>
            <a:br>
              <a:rPr lang="ru-RU" sz="2700" b="0" i="0" dirty="0">
                <a:solidFill>
                  <a:srgbClr val="333333"/>
                </a:solidFill>
                <a:effectLst/>
                <a:latin typeface="Book Antiqua" panose="02040602050305030304" pitchFamily="18" charset="0"/>
              </a:rPr>
            </a:br>
            <a:r>
              <a:rPr lang="ru-RU" sz="2700" b="0" i="0" dirty="0">
                <a:solidFill>
                  <a:srgbClr val="333333"/>
                </a:solidFill>
                <a:effectLst/>
                <a:latin typeface="Book Antiqua" panose="02040602050305030304" pitchFamily="18" charset="0"/>
              </a:rPr>
              <a:t>Правильный выбор профессии – это уверенность, душевное равновесие и материальное благополучие во взрослой жизни.</a:t>
            </a:r>
            <a:br>
              <a:rPr lang="ru-RU" b="0" i="0" dirty="0">
                <a:solidFill>
                  <a:srgbClr val="333333"/>
                </a:solidFill>
                <a:effectLst/>
                <a:latin typeface="YS Text"/>
              </a:rPr>
            </a:br>
            <a:endParaRPr lang="ru-RU" dirty="0"/>
          </a:p>
        </p:txBody>
      </p:sp>
    </p:spTree>
    <p:extLst>
      <p:ext uri="{BB962C8B-B14F-4D97-AF65-F5344CB8AC3E}">
        <p14:creationId xmlns:p14="http://schemas.microsoft.com/office/powerpoint/2010/main" val="382060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9EC507-5A4B-9435-3461-0878E0B4A82E}"/>
              </a:ext>
            </a:extLst>
          </p:cNvPr>
          <p:cNvSpPr>
            <a:spLocks noGrp="1"/>
          </p:cNvSpPr>
          <p:nvPr>
            <p:ph type="ctrTitle"/>
          </p:nvPr>
        </p:nvSpPr>
        <p:spPr>
          <a:xfrm>
            <a:off x="1345324" y="575825"/>
            <a:ext cx="9144000" cy="2387600"/>
          </a:xfrm>
        </p:spPr>
        <p:txBody>
          <a:bodyPr/>
          <a:lstStyle/>
          <a:p>
            <a:r>
              <a:rPr lang="ru-RU" sz="4800" b="1" i="0" u="none" strike="noStrike" dirty="0">
                <a:solidFill>
                  <a:schemeClr val="accent6">
                    <a:lumMod val="50000"/>
                  </a:schemeClr>
                </a:solidFill>
                <a:effectLst/>
                <a:latin typeface="Book Antiqua" panose="02040602050305030304" pitchFamily="18" charset="0"/>
              </a:rPr>
              <a:t>Формула выбора профессии «Хочу — Могу — Надо</a:t>
            </a:r>
            <a:r>
              <a:rPr lang="ru-RU" sz="1800" b="1" i="0" u="none" strike="noStrike" dirty="0">
                <a:solidFill>
                  <a:srgbClr val="36B59E"/>
                </a:solidFill>
                <a:effectLst/>
                <a:latin typeface="PT Sans" panose="020B0503020203020204" pitchFamily="34" charset="-52"/>
              </a:rPr>
              <a:t>»</a:t>
            </a:r>
            <a:br>
              <a:rPr lang="ru-RU" sz="1800" b="1" i="0" dirty="0">
                <a:solidFill>
                  <a:srgbClr val="0AC3AB"/>
                </a:solidFill>
                <a:effectLst/>
                <a:latin typeface="PT Sans" panose="020B0503020203020204" pitchFamily="34" charset="-52"/>
              </a:rPr>
            </a:br>
            <a:endParaRPr lang="ru-RU" dirty="0"/>
          </a:p>
        </p:txBody>
      </p:sp>
      <p:pic>
        <p:nvPicPr>
          <p:cNvPr id="5" name="Picture 2" descr="col3l2">
            <a:extLst>
              <a:ext uri="{FF2B5EF4-FFF2-40B4-BE49-F238E27FC236}">
                <a16:creationId xmlns:a16="http://schemas.microsoft.com/office/drawing/2014/main" id="{D18CB2B1-4418-E1B1-EFA3-1C194E898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5387" y="2385847"/>
            <a:ext cx="6012454" cy="4724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55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238B78-1B10-6E77-E5EF-BC5055218669}"/>
              </a:ext>
            </a:extLst>
          </p:cNvPr>
          <p:cNvSpPr>
            <a:spLocks noGrp="1"/>
          </p:cNvSpPr>
          <p:nvPr>
            <p:ph type="title"/>
          </p:nvPr>
        </p:nvSpPr>
        <p:spPr>
          <a:xfrm>
            <a:off x="893378" y="365125"/>
            <a:ext cx="10460421" cy="1325563"/>
          </a:xfrm>
        </p:spPr>
        <p:txBody>
          <a:bodyPr/>
          <a:lstStyle/>
          <a:p>
            <a:r>
              <a:rPr lang="ru-RU" dirty="0">
                <a:latin typeface="Book Antiqua" panose="02040602050305030304" pitchFamily="18" charset="0"/>
              </a:rPr>
              <a:t>2. что лучше вуз или колледж?</a:t>
            </a:r>
          </a:p>
        </p:txBody>
      </p:sp>
      <p:sp>
        <p:nvSpPr>
          <p:cNvPr id="3" name="Объект 2">
            <a:extLst>
              <a:ext uri="{FF2B5EF4-FFF2-40B4-BE49-F238E27FC236}">
                <a16:creationId xmlns:a16="http://schemas.microsoft.com/office/drawing/2014/main" id="{DD595974-4DE4-D747-EA38-0A8D13CD954B}"/>
              </a:ext>
            </a:extLst>
          </p:cNvPr>
          <p:cNvSpPr>
            <a:spLocks noGrp="1"/>
          </p:cNvSpPr>
          <p:nvPr>
            <p:ph idx="1"/>
          </p:nvPr>
        </p:nvSpPr>
        <p:spPr/>
        <p:txBody>
          <a:bodyPr/>
          <a:lstStyle/>
          <a:p>
            <a:pPr marL="0" indent="0">
              <a:buNone/>
            </a:pPr>
            <a:r>
              <a:rPr lang="ru-RU" dirty="0"/>
              <a:t>1</a:t>
            </a:r>
            <a:r>
              <a:rPr lang="ru-RU" dirty="0">
                <a:latin typeface="Book Antiqua" panose="02040602050305030304" pitchFamily="18" charset="0"/>
              </a:rPr>
              <a:t>. Факты выбора </a:t>
            </a:r>
          </a:p>
          <a:p>
            <a:pPr marL="0" indent="0">
              <a:buNone/>
            </a:pPr>
            <a:r>
              <a:rPr lang="ru-RU" dirty="0">
                <a:latin typeface="Book Antiqua" panose="02040602050305030304" pitchFamily="18" charset="0"/>
              </a:rPr>
              <a:t>2. Статистика безработицы </a:t>
            </a:r>
          </a:p>
          <a:p>
            <a:pPr marL="0" indent="0">
              <a:buNone/>
            </a:pPr>
            <a:r>
              <a:rPr lang="ru-RU" dirty="0">
                <a:latin typeface="Book Antiqua" panose="02040602050305030304" pitchFamily="18" charset="0"/>
              </a:rPr>
              <a:t>3. Плюсы и минусы обучения в Вузе </a:t>
            </a:r>
          </a:p>
          <a:p>
            <a:pPr marL="0" indent="0">
              <a:buNone/>
            </a:pPr>
            <a:r>
              <a:rPr lang="ru-RU" dirty="0">
                <a:latin typeface="Book Antiqua" panose="02040602050305030304" pitchFamily="18" charset="0"/>
              </a:rPr>
              <a:t>4. Плюсы и минусы обучения в колледже </a:t>
            </a:r>
          </a:p>
        </p:txBody>
      </p:sp>
      <p:pic>
        <p:nvPicPr>
          <p:cNvPr id="6146" name="Picture 2" descr="Вектор Люди, обучающиеся дистанционно электронное обучение домашнее образование дистанционное обучение колледж студенты университетов">
            <a:extLst>
              <a:ext uri="{FF2B5EF4-FFF2-40B4-BE49-F238E27FC236}">
                <a16:creationId xmlns:a16="http://schemas.microsoft.com/office/drawing/2014/main" id="{A6580369-C3D7-44AF-7578-1B16944DFA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7563" y="3721490"/>
            <a:ext cx="4708525" cy="3136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412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A0F9BB-E8DE-7CF5-1126-E48C845F0842}"/>
              </a:ext>
            </a:extLst>
          </p:cNvPr>
          <p:cNvSpPr>
            <a:spLocks noGrp="1"/>
          </p:cNvSpPr>
          <p:nvPr>
            <p:ph type="title"/>
          </p:nvPr>
        </p:nvSpPr>
        <p:spPr/>
        <p:txBody>
          <a:bodyPr/>
          <a:lstStyle/>
          <a:p>
            <a:r>
              <a:rPr lang="ru-RU" dirty="0">
                <a:latin typeface="Book Antiqua" panose="02040602050305030304" pitchFamily="18" charset="0"/>
              </a:rPr>
              <a:t>С чего начать? </a:t>
            </a:r>
          </a:p>
        </p:txBody>
      </p:sp>
      <p:sp>
        <p:nvSpPr>
          <p:cNvPr id="3" name="Объект 2">
            <a:extLst>
              <a:ext uri="{FF2B5EF4-FFF2-40B4-BE49-F238E27FC236}">
                <a16:creationId xmlns:a16="http://schemas.microsoft.com/office/drawing/2014/main" id="{B41C4284-0F67-BC72-F2F1-07EFC5522B43}"/>
              </a:ext>
            </a:extLst>
          </p:cNvPr>
          <p:cNvSpPr>
            <a:spLocks noGrp="1"/>
          </p:cNvSpPr>
          <p:nvPr>
            <p:ph idx="1"/>
          </p:nvPr>
        </p:nvSpPr>
        <p:spPr>
          <a:xfrm>
            <a:off x="838200" y="1552575"/>
            <a:ext cx="10515600" cy="4624388"/>
          </a:xfrm>
        </p:spPr>
        <p:txBody>
          <a:bodyPr>
            <a:normAutofit fontScale="92500"/>
          </a:bodyPr>
          <a:lstStyle/>
          <a:p>
            <a:pPr algn="l"/>
            <a:r>
              <a:rPr lang="ru-RU" b="0" i="0" dirty="0">
                <a:solidFill>
                  <a:srgbClr val="333333"/>
                </a:solidFill>
                <a:effectLst/>
                <a:latin typeface="Times New Roman" panose="02020603050405020304" pitchFamily="18" charset="0"/>
                <a:cs typeface="Times New Roman" panose="02020603050405020304" pitchFamily="18" charset="0"/>
              </a:rPr>
              <a:t>Если нет четкого осознания, чем заниматься в будущем, стоит продолжить обучение в 10 – 11 классе и разобраться с собственными желаниями и предпочтениями.</a:t>
            </a:r>
          </a:p>
          <a:p>
            <a:pPr algn="l"/>
            <a:r>
              <a:rPr lang="ru-RU" b="0" i="0" dirty="0">
                <a:solidFill>
                  <a:srgbClr val="333333"/>
                </a:solidFill>
                <a:effectLst/>
                <a:latin typeface="Times New Roman" panose="02020603050405020304" pitchFamily="18" charset="0"/>
                <a:cs typeface="Times New Roman" panose="02020603050405020304" pitchFamily="18" charset="0"/>
              </a:rPr>
              <a:t>При тяге к теоретическим исследованиям и научной работе оптимальный путь получения профобразования – учеба в вузе. Кафедры и преподаватели предоставляют базовую информацию, а вся образовательная программа построена на тренировке навыков самостоятельного поиска фактов и проведении научных изысканий.</a:t>
            </a:r>
          </a:p>
          <a:p>
            <a:pPr algn="l"/>
            <a:r>
              <a:rPr lang="ru-RU" b="0" i="0" dirty="0">
                <a:solidFill>
                  <a:srgbClr val="333333"/>
                </a:solidFill>
                <a:effectLst/>
                <a:latin typeface="Times New Roman" panose="02020603050405020304" pitchFamily="18" charset="0"/>
                <a:cs typeface="Times New Roman" panose="02020603050405020304" pitchFamily="18" charset="0"/>
              </a:rPr>
              <a:t>При склонности к практической деятельности и желании быстрее приступить к работе лучший вариант – поступление в колледж. За 3 – 4 года студенты осваивают </a:t>
            </a:r>
            <a:r>
              <a:rPr lang="ru-RU" b="0" i="0" dirty="0" err="1">
                <a:solidFill>
                  <a:srgbClr val="333333"/>
                </a:solidFill>
                <a:effectLst/>
                <a:latin typeface="Times New Roman" panose="02020603050405020304" pitchFamily="18" charset="0"/>
                <a:cs typeface="Times New Roman" panose="02020603050405020304" pitchFamily="18" charset="0"/>
              </a:rPr>
              <a:t>профкомпетенции</a:t>
            </a:r>
            <a:r>
              <a:rPr lang="ru-RU" b="0" i="0" dirty="0">
                <a:solidFill>
                  <a:srgbClr val="333333"/>
                </a:solidFill>
                <a:effectLst/>
                <a:latin typeface="Times New Roman" panose="02020603050405020304" pitchFamily="18" charset="0"/>
                <a:cs typeface="Times New Roman" panose="02020603050405020304" pitchFamily="18" charset="0"/>
              </a:rPr>
              <a:t> и начинают трудовой стаж.</a:t>
            </a:r>
          </a:p>
          <a:p>
            <a:endParaRPr lang="ru-RU" dirty="0"/>
          </a:p>
        </p:txBody>
      </p:sp>
    </p:spTree>
    <p:extLst>
      <p:ext uri="{BB962C8B-B14F-4D97-AF65-F5344CB8AC3E}">
        <p14:creationId xmlns:p14="http://schemas.microsoft.com/office/powerpoint/2010/main" val="16052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358CD8-5030-C4BD-5835-0E689F6DE3FF}"/>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BCADCAC4-8391-4876-326C-128BA6A52B0A}"/>
              </a:ext>
            </a:extLst>
          </p:cNvPr>
          <p:cNvSpPr>
            <a:spLocks noGrp="1"/>
          </p:cNvSpPr>
          <p:nvPr>
            <p:ph type="subTitle" idx="1"/>
          </p:nvPr>
        </p:nvSpPr>
        <p:spPr>
          <a:xfrm>
            <a:off x="1524000" y="4025900"/>
            <a:ext cx="9144000" cy="1655762"/>
          </a:xfrm>
        </p:spPr>
        <p:txBody>
          <a:bodyPr/>
          <a:lstStyle/>
          <a:p>
            <a:endParaRPr lang="ru-RU" dirty="0"/>
          </a:p>
        </p:txBody>
      </p:sp>
      <p:pic>
        <p:nvPicPr>
          <p:cNvPr id="2050" name="Picture 2">
            <a:extLst>
              <a:ext uri="{FF2B5EF4-FFF2-40B4-BE49-F238E27FC236}">
                <a16:creationId xmlns:a16="http://schemas.microsoft.com/office/drawing/2014/main" id="{5156CB25-FAEC-2651-D919-79FAF39E95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847725"/>
            <a:ext cx="9277350" cy="60102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7DCA6DC-4ED4-07F1-9975-AFC49F2BDC35}"/>
              </a:ext>
            </a:extLst>
          </p:cNvPr>
          <p:cNvSpPr txBox="1"/>
          <p:nvPr/>
        </p:nvSpPr>
        <p:spPr>
          <a:xfrm>
            <a:off x="1849581" y="421760"/>
            <a:ext cx="7834746" cy="646331"/>
          </a:xfrm>
          <a:prstGeom prst="rect">
            <a:avLst/>
          </a:prstGeom>
          <a:noFill/>
        </p:spPr>
        <p:txBody>
          <a:bodyPr wrap="square" rtlCol="0">
            <a:spAutoFit/>
          </a:bodyPr>
          <a:lstStyle/>
          <a:p>
            <a:r>
              <a:rPr lang="ru-RU" sz="3600" dirty="0">
                <a:latin typeface="Book Antiqua" panose="02040602050305030304" pitchFamily="18" charset="0"/>
              </a:rPr>
              <a:t>Процент трудоустройства</a:t>
            </a:r>
          </a:p>
        </p:txBody>
      </p:sp>
    </p:spTree>
    <p:extLst>
      <p:ext uri="{BB962C8B-B14F-4D97-AF65-F5344CB8AC3E}">
        <p14:creationId xmlns:p14="http://schemas.microsoft.com/office/powerpoint/2010/main" val="3570268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4F3EA1DB-49F1-4DE8-A0AF-F9203C171F90}"/>
              </a:ext>
            </a:extLst>
          </p:cNvPr>
          <p:cNvPicPr>
            <a:picLocks noChangeAspect="1"/>
          </p:cNvPicPr>
          <p:nvPr/>
        </p:nvPicPr>
        <p:blipFill>
          <a:blip r:embed="rId2"/>
          <a:stretch>
            <a:fillRect/>
          </a:stretch>
        </p:blipFill>
        <p:spPr>
          <a:xfrm rot="10800000">
            <a:off x="151016" y="3965862"/>
            <a:ext cx="3182388" cy="2048434"/>
          </a:xfrm>
          <a:prstGeom prst="rect">
            <a:avLst/>
          </a:prstGeom>
        </p:spPr>
      </p:pic>
      <p:pic>
        <p:nvPicPr>
          <p:cNvPr id="6" name="Рисунок 5">
            <a:extLst>
              <a:ext uri="{FF2B5EF4-FFF2-40B4-BE49-F238E27FC236}">
                <a16:creationId xmlns:a16="http://schemas.microsoft.com/office/drawing/2014/main" id="{04DF3237-6E52-478C-BA8E-0D6ED4EA8936}"/>
              </a:ext>
            </a:extLst>
          </p:cNvPr>
          <p:cNvPicPr>
            <a:picLocks noChangeAspect="1"/>
          </p:cNvPicPr>
          <p:nvPr/>
        </p:nvPicPr>
        <p:blipFill>
          <a:blip r:embed="rId2"/>
          <a:stretch>
            <a:fillRect/>
          </a:stretch>
        </p:blipFill>
        <p:spPr>
          <a:xfrm>
            <a:off x="151016" y="1694594"/>
            <a:ext cx="3182388" cy="2048434"/>
          </a:xfrm>
          <a:prstGeom prst="rect">
            <a:avLst/>
          </a:prstGeom>
        </p:spPr>
      </p:pic>
      <p:sp>
        <p:nvSpPr>
          <p:cNvPr id="2" name="Заголовок 1">
            <a:extLst>
              <a:ext uri="{FF2B5EF4-FFF2-40B4-BE49-F238E27FC236}">
                <a16:creationId xmlns:a16="http://schemas.microsoft.com/office/drawing/2014/main" id="{960168D7-90C7-6F85-0A4B-B795F1E98840}"/>
              </a:ext>
            </a:extLst>
          </p:cNvPr>
          <p:cNvSpPr>
            <a:spLocks noGrp="1"/>
          </p:cNvSpPr>
          <p:nvPr>
            <p:ph type="ctrTitle"/>
          </p:nvPr>
        </p:nvSpPr>
        <p:spPr>
          <a:xfrm>
            <a:off x="-242454" y="124836"/>
            <a:ext cx="9144000" cy="2387600"/>
          </a:xfrm>
        </p:spPr>
        <p:txBody>
          <a:bodyPr/>
          <a:lstStyle/>
          <a:p>
            <a:r>
              <a:rPr lang="ru-RU" b="1" i="0" dirty="0">
                <a:solidFill>
                  <a:srgbClr val="000000"/>
                </a:solidFill>
                <a:effectLst/>
                <a:latin typeface="Book Antiqua" panose="02040602050305030304" pitchFamily="18" charset="0"/>
              </a:rPr>
              <a:t>Обучение в вузе</a:t>
            </a:r>
            <a:br>
              <a:rPr lang="ru-RU" b="1" i="0" dirty="0">
                <a:solidFill>
                  <a:srgbClr val="000000"/>
                </a:solidFill>
                <a:effectLst/>
                <a:latin typeface="Book Antiqua" panose="02040602050305030304" pitchFamily="18" charset="0"/>
              </a:rPr>
            </a:br>
            <a:endParaRPr lang="ru-RU" dirty="0">
              <a:latin typeface="Book Antiqua" panose="02040602050305030304" pitchFamily="18" charset="0"/>
            </a:endParaRPr>
          </a:p>
        </p:txBody>
      </p:sp>
      <p:sp>
        <p:nvSpPr>
          <p:cNvPr id="3" name="Подзаголовок 2">
            <a:extLst>
              <a:ext uri="{FF2B5EF4-FFF2-40B4-BE49-F238E27FC236}">
                <a16:creationId xmlns:a16="http://schemas.microsoft.com/office/drawing/2014/main" id="{038A2A4B-4716-C440-95B2-9FC66D6CFB90}"/>
              </a:ext>
            </a:extLst>
          </p:cNvPr>
          <p:cNvSpPr>
            <a:spLocks noGrp="1"/>
          </p:cNvSpPr>
          <p:nvPr>
            <p:ph type="subTitle" idx="1"/>
          </p:nvPr>
        </p:nvSpPr>
        <p:spPr>
          <a:xfrm>
            <a:off x="1839191" y="1859011"/>
            <a:ext cx="9144000" cy="1655762"/>
          </a:xfrm>
          <a:solidFill>
            <a:schemeClr val="bg1"/>
          </a:solidFill>
        </p:spPr>
        <p:txBody>
          <a:bodyPr>
            <a:normAutofit fontScale="92500" lnSpcReduction="10000"/>
          </a:bodyPr>
          <a:lstStyle/>
          <a:p>
            <a:pPr algn="l"/>
            <a:r>
              <a:rPr lang="ru-RU" b="1" i="0" dirty="0">
                <a:solidFill>
                  <a:srgbClr val="000000"/>
                </a:solidFill>
                <a:effectLst/>
                <a:latin typeface="Book Antiqua" panose="02040602050305030304" pitchFamily="18" charset="0"/>
              </a:rPr>
              <a:t>Плюсы:</a:t>
            </a:r>
          </a:p>
          <a:p>
            <a:pPr marL="342900" indent="-342900" algn="l">
              <a:buFont typeface="Arial" panose="020B0604020202020204" pitchFamily="34" charset="0"/>
              <a:buChar char="•"/>
            </a:pPr>
            <a:r>
              <a:rPr lang="ru-RU" sz="2200" b="0" i="0" dirty="0">
                <a:solidFill>
                  <a:srgbClr val="000000"/>
                </a:solidFill>
                <a:effectLst/>
                <a:latin typeface="Book Antiqua" panose="02040602050305030304" pitchFamily="18" charset="0"/>
              </a:rPr>
              <a:t>Высшее образование престижно и ценится работодателем.</a:t>
            </a:r>
          </a:p>
          <a:p>
            <a:pPr marL="342900" indent="-342900" algn="l">
              <a:buFont typeface="Arial" panose="020B0604020202020204" pitchFamily="34" charset="0"/>
              <a:buChar char="•"/>
            </a:pPr>
            <a:r>
              <a:rPr lang="ru-RU" sz="2200" b="0" i="0" dirty="0">
                <a:solidFill>
                  <a:srgbClr val="000000"/>
                </a:solidFill>
                <a:effectLst/>
                <a:latin typeface="Book Antiqua" panose="02040602050305030304" pitchFamily="18" charset="0"/>
              </a:rPr>
              <a:t>Некоторые профессии можно получить только в вузе.</a:t>
            </a:r>
          </a:p>
          <a:p>
            <a:pPr marL="342900" indent="-342900" algn="l">
              <a:lnSpc>
                <a:spcPct val="150000"/>
              </a:lnSpc>
              <a:buFont typeface="Arial" panose="020B0604020202020204" pitchFamily="34" charset="0"/>
              <a:buChar char="•"/>
            </a:pPr>
            <a:r>
              <a:rPr lang="ru-RU" sz="2200" b="0" i="0" dirty="0">
                <a:solidFill>
                  <a:srgbClr val="000000"/>
                </a:solidFill>
                <a:effectLst/>
                <a:latin typeface="Book Antiqua" panose="02040602050305030304" pitchFamily="18" charset="0"/>
              </a:rPr>
              <a:t>Именно в вузе вы получите багаж крепких теоретических знаний.</a:t>
            </a:r>
          </a:p>
          <a:p>
            <a:endParaRPr lang="ru-RU" dirty="0"/>
          </a:p>
        </p:txBody>
      </p:sp>
      <p:sp>
        <p:nvSpPr>
          <p:cNvPr id="5" name="TextBox 4">
            <a:extLst>
              <a:ext uri="{FF2B5EF4-FFF2-40B4-BE49-F238E27FC236}">
                <a16:creationId xmlns:a16="http://schemas.microsoft.com/office/drawing/2014/main" id="{40CFBC6D-9D76-A6FF-DFF5-F6D09ECC3829}"/>
              </a:ext>
            </a:extLst>
          </p:cNvPr>
          <p:cNvSpPr txBox="1"/>
          <p:nvPr/>
        </p:nvSpPr>
        <p:spPr>
          <a:xfrm>
            <a:off x="1834862" y="3514773"/>
            <a:ext cx="8419235" cy="2954655"/>
          </a:xfrm>
          <a:prstGeom prst="rect">
            <a:avLst/>
          </a:prstGeom>
          <a:solidFill>
            <a:schemeClr val="bg1"/>
          </a:solidFill>
          <a:ln>
            <a:noFill/>
          </a:ln>
        </p:spPr>
        <p:txBody>
          <a:bodyPr wrap="square">
            <a:spAutoFit/>
          </a:bodyPr>
          <a:lstStyle/>
          <a:p>
            <a:pPr algn="l"/>
            <a:r>
              <a:rPr lang="ru-RU" b="1" i="0" dirty="0">
                <a:solidFill>
                  <a:srgbClr val="000000"/>
                </a:solidFill>
                <a:effectLst/>
                <a:latin typeface="Book Antiqua" panose="02040602050305030304" pitchFamily="18" charset="0"/>
              </a:rPr>
              <a:t>Минусы:</a:t>
            </a:r>
          </a:p>
          <a:p>
            <a:pPr marL="285750" indent="-285750" algn="l">
              <a:lnSpc>
                <a:spcPct val="150000"/>
              </a:lnSpc>
              <a:buFont typeface="Arial" panose="020B0604020202020204" pitchFamily="34" charset="0"/>
              <a:buChar char="•"/>
            </a:pPr>
            <a:r>
              <a:rPr lang="ru-RU" sz="2000" b="0" i="0" dirty="0">
                <a:solidFill>
                  <a:srgbClr val="000000"/>
                </a:solidFill>
                <a:effectLst/>
                <a:latin typeface="Book Antiqua" panose="02040602050305030304" pitchFamily="18" charset="0"/>
              </a:rPr>
              <a:t>Долгий срок обучения.</a:t>
            </a:r>
          </a:p>
          <a:p>
            <a:pPr marL="285750" indent="-285750" algn="l">
              <a:lnSpc>
                <a:spcPct val="150000"/>
              </a:lnSpc>
              <a:buFont typeface="Arial" panose="020B0604020202020204" pitchFamily="34" charset="0"/>
              <a:buChar char="•"/>
            </a:pPr>
            <a:r>
              <a:rPr lang="ru-RU" sz="2000" b="0" i="0" dirty="0">
                <a:solidFill>
                  <a:srgbClr val="000000"/>
                </a:solidFill>
                <a:effectLst/>
                <a:latin typeface="Book Antiqua" panose="02040602050305030304" pitchFamily="18" charset="0"/>
              </a:rPr>
              <a:t>Вуз даёт меньше практических навыков, чем СПО.</a:t>
            </a:r>
          </a:p>
          <a:p>
            <a:pPr marL="285750" indent="-285750" algn="l">
              <a:lnSpc>
                <a:spcPct val="150000"/>
              </a:lnSpc>
              <a:buFont typeface="Arial" panose="020B0604020202020204" pitchFamily="34" charset="0"/>
              <a:buChar char="•"/>
            </a:pPr>
            <a:r>
              <a:rPr lang="ru-RU" sz="2000" b="0" i="0" dirty="0">
                <a:solidFill>
                  <a:srgbClr val="000000"/>
                </a:solidFill>
                <a:effectLst/>
                <a:latin typeface="Book Antiqua" panose="02040602050305030304" pitchFamily="18" charset="0"/>
              </a:rPr>
              <a:t>Трудности при поступлении: ЕГЭ и дополнительные вступительные испытания для некоторых профессий.</a:t>
            </a:r>
          </a:p>
          <a:p>
            <a:pPr marL="285750" indent="-285750" algn="l">
              <a:lnSpc>
                <a:spcPct val="150000"/>
              </a:lnSpc>
              <a:buFont typeface="Arial" panose="020B0604020202020204" pitchFamily="34" charset="0"/>
              <a:buChar char="•"/>
            </a:pPr>
            <a:r>
              <a:rPr lang="ru-RU" sz="2000" b="0" i="0" dirty="0">
                <a:solidFill>
                  <a:srgbClr val="000000"/>
                </a:solidFill>
                <a:effectLst/>
                <a:latin typeface="Book Antiqua" panose="02040602050305030304" pitchFamily="18" charset="0"/>
              </a:rPr>
              <a:t>Дорогое обучение, если вы не прошли на бюджет.</a:t>
            </a:r>
          </a:p>
          <a:p>
            <a:pPr algn="l"/>
            <a:endParaRPr lang="ru-RU" b="0" i="0" dirty="0">
              <a:solidFill>
                <a:srgbClr val="000000"/>
              </a:solidFill>
              <a:effectLst/>
              <a:latin typeface="Circe"/>
            </a:endParaRPr>
          </a:p>
        </p:txBody>
      </p:sp>
    </p:spTree>
    <p:extLst>
      <p:ext uri="{BB962C8B-B14F-4D97-AF65-F5344CB8AC3E}">
        <p14:creationId xmlns:p14="http://schemas.microsoft.com/office/powerpoint/2010/main" val="802215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DAD4F637-BDD5-4E7F-B308-483300DFB209}"/>
              </a:ext>
            </a:extLst>
          </p:cNvPr>
          <p:cNvPicPr>
            <a:picLocks noChangeAspect="1"/>
          </p:cNvPicPr>
          <p:nvPr/>
        </p:nvPicPr>
        <p:blipFill>
          <a:blip r:embed="rId2"/>
          <a:stretch>
            <a:fillRect/>
          </a:stretch>
        </p:blipFill>
        <p:spPr>
          <a:xfrm>
            <a:off x="218925" y="1493151"/>
            <a:ext cx="3182388" cy="4322439"/>
          </a:xfrm>
          <a:prstGeom prst="rect">
            <a:avLst/>
          </a:prstGeom>
        </p:spPr>
      </p:pic>
      <p:sp>
        <p:nvSpPr>
          <p:cNvPr id="2" name="Заголовок 1">
            <a:extLst>
              <a:ext uri="{FF2B5EF4-FFF2-40B4-BE49-F238E27FC236}">
                <a16:creationId xmlns:a16="http://schemas.microsoft.com/office/drawing/2014/main" id="{D3B7B3B4-C638-8A27-DCE5-B6073C999EE2}"/>
              </a:ext>
            </a:extLst>
          </p:cNvPr>
          <p:cNvSpPr>
            <a:spLocks noGrp="1"/>
          </p:cNvSpPr>
          <p:nvPr>
            <p:ph type="ctrTitle"/>
          </p:nvPr>
        </p:nvSpPr>
        <p:spPr>
          <a:xfrm>
            <a:off x="349827" y="83272"/>
            <a:ext cx="9144000" cy="2387600"/>
          </a:xfrm>
        </p:spPr>
        <p:txBody>
          <a:bodyPr>
            <a:normAutofit fontScale="90000"/>
          </a:bodyPr>
          <a:lstStyle/>
          <a:p>
            <a:r>
              <a:rPr lang="ru-RU" b="1" i="0" dirty="0">
                <a:solidFill>
                  <a:srgbClr val="000000"/>
                </a:solidFill>
                <a:effectLst/>
                <a:latin typeface="Book Antiqua" panose="02040602050305030304" pitchFamily="18" charset="0"/>
              </a:rPr>
              <a:t>Обучение в колледже и других учреждениях СПО</a:t>
            </a:r>
            <a:br>
              <a:rPr lang="ru-RU" b="1" i="0" dirty="0">
                <a:solidFill>
                  <a:srgbClr val="000000"/>
                </a:solidFill>
                <a:effectLst/>
                <a:latin typeface="Circe"/>
              </a:rPr>
            </a:br>
            <a:endParaRPr lang="ru-RU" dirty="0"/>
          </a:p>
        </p:txBody>
      </p:sp>
      <p:sp>
        <p:nvSpPr>
          <p:cNvPr id="3" name="Подзаголовок 2">
            <a:extLst>
              <a:ext uri="{FF2B5EF4-FFF2-40B4-BE49-F238E27FC236}">
                <a16:creationId xmlns:a16="http://schemas.microsoft.com/office/drawing/2014/main" id="{C0F974BF-C20B-9A22-9304-5E46BADC5552}"/>
              </a:ext>
            </a:extLst>
          </p:cNvPr>
          <p:cNvSpPr>
            <a:spLocks noGrp="1"/>
          </p:cNvSpPr>
          <p:nvPr>
            <p:ph type="subTitle" idx="1"/>
          </p:nvPr>
        </p:nvSpPr>
        <p:spPr>
          <a:xfrm>
            <a:off x="1810119" y="1773238"/>
            <a:ext cx="9144000" cy="1655762"/>
          </a:xfrm>
          <a:solidFill>
            <a:schemeClr val="bg1"/>
          </a:solidFill>
        </p:spPr>
        <p:txBody>
          <a:bodyPr>
            <a:noAutofit/>
          </a:bodyPr>
          <a:lstStyle/>
          <a:p>
            <a:pPr algn="l"/>
            <a:r>
              <a:rPr lang="ru-RU" sz="2000" b="1" i="0" dirty="0">
                <a:solidFill>
                  <a:srgbClr val="000000"/>
                </a:solidFill>
                <a:effectLst/>
                <a:latin typeface="Circe"/>
              </a:rPr>
              <a:t>Плюсы:</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Можно раньше начать работать.</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Есть возможность сразу получать практические навыки по профессии.</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В колледже можно определиться, чем хочешь заниматься, не тратя пять лет.</a:t>
            </a:r>
          </a:p>
          <a:p>
            <a:br>
              <a:rPr lang="ru-RU" sz="2000" dirty="0"/>
            </a:br>
            <a:endParaRPr lang="ru-RU" sz="2000" dirty="0"/>
          </a:p>
        </p:txBody>
      </p:sp>
      <p:sp>
        <p:nvSpPr>
          <p:cNvPr id="5" name="TextBox 4">
            <a:extLst>
              <a:ext uri="{FF2B5EF4-FFF2-40B4-BE49-F238E27FC236}">
                <a16:creationId xmlns:a16="http://schemas.microsoft.com/office/drawing/2014/main" id="{03746504-9AE4-1EE3-CB68-742B7B776785}"/>
              </a:ext>
            </a:extLst>
          </p:cNvPr>
          <p:cNvSpPr txBox="1"/>
          <p:nvPr/>
        </p:nvSpPr>
        <p:spPr>
          <a:xfrm>
            <a:off x="1810119" y="3724907"/>
            <a:ext cx="9013098" cy="2831544"/>
          </a:xfrm>
          <a:prstGeom prst="rect">
            <a:avLst/>
          </a:prstGeom>
          <a:solidFill>
            <a:schemeClr val="bg1"/>
          </a:solidFill>
        </p:spPr>
        <p:txBody>
          <a:bodyPr wrap="square">
            <a:spAutoFit/>
          </a:bodyPr>
          <a:lstStyle/>
          <a:p>
            <a:pPr algn="l"/>
            <a:r>
              <a:rPr lang="ru-RU" sz="2000" b="1" i="0" dirty="0">
                <a:solidFill>
                  <a:srgbClr val="000000"/>
                </a:solidFill>
                <a:effectLst/>
                <a:latin typeface="Book Antiqua" panose="02040602050305030304" pitchFamily="18" charset="0"/>
              </a:rPr>
              <a:t>Минусы:</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Иногда специалисты СПО менее востребованы, так как работодатель требует наличия высшего образования.</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Стереотипы. Многие считают, что обучаться по программе СПО менее престижно. Но это лишь изживающий себя стереотип, не более.</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Сложность адаптации, особенно если идёшь в СПО после 9-го класса.</a:t>
            </a:r>
          </a:p>
          <a:p>
            <a:pPr algn="l">
              <a:buFont typeface="Arial" panose="020B0604020202020204" pitchFamily="34" charset="0"/>
              <a:buChar char="•"/>
            </a:pPr>
            <a:r>
              <a:rPr lang="ru-RU" sz="2000" b="0" i="0" dirty="0">
                <a:solidFill>
                  <a:srgbClr val="000000"/>
                </a:solidFill>
                <a:effectLst/>
                <a:latin typeface="Book Antiqua" panose="02040602050305030304" pitchFamily="18" charset="0"/>
              </a:rPr>
              <a:t>Поступление по среднему баллу аттестата. В последние годы проходной балл сильно вырос.</a:t>
            </a:r>
          </a:p>
          <a:p>
            <a:pPr algn="l"/>
            <a:endParaRPr lang="ru-RU" b="0" i="0" dirty="0">
              <a:solidFill>
                <a:srgbClr val="000000"/>
              </a:solidFill>
              <a:effectLst/>
              <a:latin typeface="Book Antiqua" panose="02040602050305030304" pitchFamily="18" charset="0"/>
            </a:endParaRPr>
          </a:p>
        </p:txBody>
      </p:sp>
    </p:spTree>
    <p:extLst>
      <p:ext uri="{BB962C8B-B14F-4D97-AF65-F5344CB8AC3E}">
        <p14:creationId xmlns:p14="http://schemas.microsoft.com/office/powerpoint/2010/main" val="104615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84154-BAA3-6603-2B16-34ADEAEC9CA0}"/>
              </a:ext>
            </a:extLst>
          </p:cNvPr>
          <p:cNvSpPr>
            <a:spLocks noGrp="1"/>
          </p:cNvSpPr>
          <p:nvPr>
            <p:ph type="ctrTitle"/>
          </p:nvPr>
        </p:nvSpPr>
        <p:spPr/>
        <p:txBody>
          <a:bodyPr/>
          <a:lstStyle/>
          <a:p>
            <a:r>
              <a:rPr lang="ru-RU" dirty="0">
                <a:latin typeface="Book Antiqua" panose="02040602050305030304" pitchFamily="18" charset="0"/>
              </a:rPr>
              <a:t>Востребованность специальностей</a:t>
            </a:r>
          </a:p>
        </p:txBody>
      </p:sp>
    </p:spTree>
    <p:extLst>
      <p:ext uri="{BB962C8B-B14F-4D97-AF65-F5344CB8AC3E}">
        <p14:creationId xmlns:p14="http://schemas.microsoft.com/office/powerpoint/2010/main" val="1783848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CF84A2-850A-B745-5CD1-2FD6F1E1E448}"/>
              </a:ext>
            </a:extLst>
          </p:cNvPr>
          <p:cNvSpPr txBox="1"/>
          <p:nvPr/>
        </p:nvSpPr>
        <p:spPr>
          <a:xfrm>
            <a:off x="902426" y="1393135"/>
            <a:ext cx="7052829" cy="5262979"/>
          </a:xfrm>
          <a:prstGeom prst="rect">
            <a:avLst/>
          </a:prstGeom>
          <a:noFill/>
        </p:spPr>
        <p:txBody>
          <a:bodyPr wrap="square">
            <a:spAutoFit/>
          </a:bodyPr>
          <a:lstStyle/>
          <a:p>
            <a:r>
              <a:rPr lang="ru-RU" sz="2400" b="0" i="0" dirty="0">
                <a:solidFill>
                  <a:srgbClr val="000000"/>
                </a:solidFill>
                <a:effectLst/>
                <a:latin typeface="GraphikLCG-Regular"/>
              </a:rPr>
              <a:t>«</a:t>
            </a:r>
            <a:r>
              <a:rPr lang="ru-RU" sz="2400" b="0" i="0" dirty="0">
                <a:solidFill>
                  <a:srgbClr val="000000"/>
                </a:solidFill>
                <a:effectLst/>
                <a:latin typeface="Book Antiqua" panose="02040602050305030304" pitchFamily="18" charset="0"/>
              </a:rPr>
              <a:t>Во-первых, все инженерные направления. Потребность в квалифицированных </a:t>
            </a:r>
            <a:r>
              <a:rPr lang="ru-RU" sz="2400" b="0" i="0" dirty="0">
                <a:solidFill>
                  <a:srgbClr val="00B050"/>
                </a:solidFill>
                <a:effectLst/>
                <a:latin typeface="Book Antiqua" panose="02040602050305030304" pitchFamily="18" charset="0"/>
              </a:rPr>
              <a:t>инженерах крайне высока</a:t>
            </a:r>
            <a:r>
              <a:rPr lang="ru-RU" sz="2400" b="0" i="0" dirty="0">
                <a:solidFill>
                  <a:srgbClr val="000000"/>
                </a:solidFill>
                <a:effectLst/>
                <a:latin typeface="Book Antiqua" panose="02040602050305030304" pitchFamily="18" charset="0"/>
              </a:rPr>
              <a:t>. На втором месте — все, кто работает с цифровой экономикой: </a:t>
            </a:r>
            <a:r>
              <a:rPr lang="ru-RU" sz="2400" b="0" i="0" dirty="0">
                <a:solidFill>
                  <a:srgbClr val="00B050"/>
                </a:solidFill>
                <a:effectLst/>
                <a:latin typeface="Book Antiqua" panose="02040602050305030304" pitchFamily="18" charset="0"/>
              </a:rPr>
              <a:t>айтишники, программисты, электронщики, связисты, ну и масса других направлений, связанных с цифровой техникой</a:t>
            </a:r>
            <a:r>
              <a:rPr lang="ru-RU" sz="2400" b="0" i="0" dirty="0">
                <a:solidFill>
                  <a:srgbClr val="000000"/>
                </a:solidFill>
                <a:effectLst/>
                <a:latin typeface="Book Antiqua" panose="02040602050305030304" pitchFamily="18" charset="0"/>
              </a:rPr>
              <a:t>. На третьем месте по количеству бюджетных мест — это </a:t>
            </a:r>
            <a:r>
              <a:rPr lang="ru-RU" sz="2400" b="0" i="0" dirty="0">
                <a:solidFill>
                  <a:srgbClr val="00B050"/>
                </a:solidFill>
                <a:effectLst/>
                <a:latin typeface="Book Antiqua" panose="02040602050305030304" pitchFamily="18" charset="0"/>
              </a:rPr>
              <a:t>образование и педагогические науки</a:t>
            </a:r>
            <a:r>
              <a:rPr lang="ru-RU" sz="2400" b="0" i="0" dirty="0">
                <a:solidFill>
                  <a:srgbClr val="000000"/>
                </a:solidFill>
                <a:effectLst/>
                <a:latin typeface="Book Antiqua" panose="02040602050305030304" pitchFamily="18" charset="0"/>
              </a:rPr>
              <a:t>. Это не только учителя основной школы, но и дошкольное [образование], и дефектологи, и преподаватели СПО, и дополнительное образование», — пояснил Афанасьев.</a:t>
            </a:r>
            <a:endParaRPr lang="ru-RU" sz="2400" dirty="0">
              <a:latin typeface="Book Antiqua" panose="02040602050305030304" pitchFamily="18" charset="0"/>
            </a:endParaRPr>
          </a:p>
        </p:txBody>
      </p:sp>
      <p:sp>
        <p:nvSpPr>
          <p:cNvPr id="4" name="TextBox 3">
            <a:extLst>
              <a:ext uri="{FF2B5EF4-FFF2-40B4-BE49-F238E27FC236}">
                <a16:creationId xmlns:a16="http://schemas.microsoft.com/office/drawing/2014/main" id="{F583F73B-EDCC-AB04-C8EE-316EC3B7558E}"/>
              </a:ext>
            </a:extLst>
          </p:cNvPr>
          <p:cNvSpPr txBox="1"/>
          <p:nvPr/>
        </p:nvSpPr>
        <p:spPr>
          <a:xfrm>
            <a:off x="503033" y="439028"/>
            <a:ext cx="8840664" cy="954107"/>
          </a:xfrm>
          <a:prstGeom prst="rect">
            <a:avLst/>
          </a:prstGeom>
          <a:noFill/>
        </p:spPr>
        <p:txBody>
          <a:bodyPr wrap="square" rtlCol="0">
            <a:spAutoFit/>
          </a:bodyPr>
          <a:lstStyle/>
          <a:p>
            <a:r>
              <a:rPr lang="ru-RU" sz="2800" dirty="0">
                <a:latin typeface="Book Antiqua" panose="02040602050305030304" pitchFamily="18" charset="0"/>
              </a:rPr>
              <a:t>В Минобрнауки считают что в ближайшем будущем будут востребованы эти направления :</a:t>
            </a:r>
          </a:p>
        </p:txBody>
      </p:sp>
      <p:sp>
        <p:nvSpPr>
          <p:cNvPr id="9" name="TextBox 8">
            <a:extLst>
              <a:ext uri="{FF2B5EF4-FFF2-40B4-BE49-F238E27FC236}">
                <a16:creationId xmlns:a16="http://schemas.microsoft.com/office/drawing/2014/main" id="{0B0770CF-CBB4-3D2A-AADC-975A8DBB82E5}"/>
              </a:ext>
            </a:extLst>
          </p:cNvPr>
          <p:cNvSpPr txBox="1"/>
          <p:nvPr/>
        </p:nvSpPr>
        <p:spPr>
          <a:xfrm>
            <a:off x="8325745" y="3580343"/>
            <a:ext cx="3561455" cy="2215991"/>
          </a:xfrm>
          <a:prstGeom prst="rect">
            <a:avLst/>
          </a:prstGeom>
          <a:noFill/>
          <a:ln w="15875">
            <a:solidFill>
              <a:schemeClr val="accent6">
                <a:lumMod val="75000"/>
                <a:alpha val="97000"/>
              </a:schemeClr>
            </a:solidFill>
          </a:ln>
        </p:spPr>
        <p:txBody>
          <a:bodyPr wrap="square" rtlCol="0">
            <a:spAutoFit/>
          </a:bodyPr>
          <a:lstStyle/>
          <a:p>
            <a:r>
              <a:rPr lang="ru-RU" sz="2000" dirty="0"/>
              <a:t>Я составила полный список  востребованных направлений по данным сайтов по поиску работы. </a:t>
            </a:r>
          </a:p>
          <a:p>
            <a:endParaRPr lang="ru-RU" sz="2000" dirty="0"/>
          </a:p>
          <a:p>
            <a:r>
              <a:rPr lang="ru-RU" sz="2000" dirty="0" err="1"/>
              <a:t>Фаил</a:t>
            </a:r>
            <a:r>
              <a:rPr lang="ru-RU" sz="2000" dirty="0"/>
              <a:t> </a:t>
            </a:r>
            <a:r>
              <a:rPr lang="en-US" sz="2000" dirty="0"/>
              <a:t>word</a:t>
            </a:r>
            <a:r>
              <a:rPr lang="ru-RU" sz="2000" dirty="0"/>
              <a:t>-формата. </a:t>
            </a:r>
            <a:r>
              <a:rPr lang="ru-RU" dirty="0"/>
              <a:t> </a:t>
            </a:r>
          </a:p>
          <a:p>
            <a:r>
              <a:rPr lang="ru-RU" dirty="0"/>
              <a:t>Приложение. </a:t>
            </a:r>
          </a:p>
        </p:txBody>
      </p:sp>
      <p:pic>
        <p:nvPicPr>
          <p:cNvPr id="2" name="Рисунок 1">
            <a:extLst>
              <a:ext uri="{FF2B5EF4-FFF2-40B4-BE49-F238E27FC236}">
                <a16:creationId xmlns:a16="http://schemas.microsoft.com/office/drawing/2014/main" id="{372470B3-7D39-478F-822A-2DC4545A8650}"/>
              </a:ext>
            </a:extLst>
          </p:cNvPr>
          <p:cNvPicPr>
            <a:picLocks noChangeAspect="1"/>
          </p:cNvPicPr>
          <p:nvPr/>
        </p:nvPicPr>
        <p:blipFill>
          <a:blip r:embed="rId2"/>
          <a:stretch>
            <a:fillRect/>
          </a:stretch>
        </p:blipFill>
        <p:spPr>
          <a:xfrm>
            <a:off x="11072986" y="4933681"/>
            <a:ext cx="690388" cy="745999"/>
          </a:xfrm>
          <a:prstGeom prst="rect">
            <a:avLst/>
          </a:prstGeom>
        </p:spPr>
      </p:pic>
    </p:spTree>
    <p:extLst>
      <p:ext uri="{BB962C8B-B14F-4D97-AF65-F5344CB8AC3E}">
        <p14:creationId xmlns:p14="http://schemas.microsoft.com/office/powerpoint/2010/main" val="302913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Бесплатное векторное изображение Потеря работы из-за коронавируса">
            <a:extLst>
              <a:ext uri="{FF2B5EF4-FFF2-40B4-BE49-F238E27FC236}">
                <a16:creationId xmlns:a16="http://schemas.microsoft.com/office/drawing/2014/main" id="{8DC02BD3-75D0-96BA-11F2-D2E2CB57EE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9002" y="730250"/>
            <a:ext cx="5962650" cy="59626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3C77EC3-5D18-E87D-A567-62E34F067648}"/>
              </a:ext>
            </a:extLst>
          </p:cNvPr>
          <p:cNvSpPr txBox="1"/>
          <p:nvPr/>
        </p:nvSpPr>
        <p:spPr>
          <a:xfrm>
            <a:off x="469024" y="282575"/>
            <a:ext cx="11253952" cy="1231106"/>
          </a:xfrm>
          <a:prstGeom prst="rect">
            <a:avLst/>
          </a:prstGeom>
          <a:noFill/>
        </p:spPr>
        <p:txBody>
          <a:bodyPr wrap="square">
            <a:spAutoFit/>
          </a:bodyPr>
          <a:lstStyle/>
          <a:p>
            <a:pPr algn="ctr"/>
            <a:r>
              <a:rPr lang="ru-RU" sz="2800" b="0" i="0" dirty="0">
                <a:solidFill>
                  <a:srgbClr val="333333"/>
                </a:solidFill>
                <a:effectLst/>
                <a:latin typeface="Book Antiqua" panose="02040602050305030304" pitchFamily="18" charset="0"/>
              </a:rPr>
              <a:t>Невостребованные </a:t>
            </a:r>
            <a:r>
              <a:rPr lang="ru-RU" sz="2800" dirty="0">
                <a:solidFill>
                  <a:srgbClr val="333333"/>
                </a:solidFill>
                <a:latin typeface="Book Antiqua" panose="02040602050305030304" pitchFamily="18" charset="0"/>
              </a:rPr>
              <a:t>вакансии</a:t>
            </a:r>
            <a:r>
              <a:rPr lang="ru-RU" sz="2800" b="0" i="0" dirty="0">
                <a:solidFill>
                  <a:srgbClr val="333333"/>
                </a:solidFill>
                <a:effectLst/>
                <a:latin typeface="Book Antiqua" panose="02040602050305030304" pitchFamily="18" charset="0"/>
              </a:rPr>
              <a:t> специальности</a:t>
            </a:r>
          </a:p>
          <a:p>
            <a:pPr algn="ctr"/>
            <a:r>
              <a:rPr lang="ru-RU" sz="2800" b="0" i="0" dirty="0">
                <a:solidFill>
                  <a:srgbClr val="333333"/>
                </a:solidFill>
                <a:effectLst/>
                <a:latin typeface="Book Antiqua" panose="02040602050305030304" pitchFamily="18" charset="0"/>
              </a:rPr>
              <a:t> ( По данным сайтов по поиску работы) </a:t>
            </a:r>
            <a:br>
              <a:rPr lang="ru-RU" dirty="0"/>
            </a:br>
            <a:endParaRPr lang="ru-RU" dirty="0"/>
          </a:p>
        </p:txBody>
      </p:sp>
      <p:sp>
        <p:nvSpPr>
          <p:cNvPr id="8" name="TextBox 7">
            <a:extLst>
              <a:ext uri="{FF2B5EF4-FFF2-40B4-BE49-F238E27FC236}">
                <a16:creationId xmlns:a16="http://schemas.microsoft.com/office/drawing/2014/main" id="{91A5B483-2482-DF7A-DC9E-0F0AF8AAA98C}"/>
              </a:ext>
            </a:extLst>
          </p:cNvPr>
          <p:cNvSpPr txBox="1"/>
          <p:nvPr/>
        </p:nvSpPr>
        <p:spPr>
          <a:xfrm>
            <a:off x="604673" y="1415709"/>
            <a:ext cx="4351283" cy="4893647"/>
          </a:xfrm>
          <a:prstGeom prst="rect">
            <a:avLst/>
          </a:prstGeom>
          <a:noFill/>
        </p:spPr>
        <p:txBody>
          <a:bodyPr wrap="square" rtlCol="0">
            <a:spAutoFit/>
          </a:bodyPr>
          <a:lstStyle/>
          <a:p>
            <a:pPr marL="285750" indent="-285750">
              <a:buFontTx/>
              <a:buChar char="-"/>
            </a:pPr>
            <a:r>
              <a:rPr lang="ru-RU" sz="2400" dirty="0">
                <a:latin typeface="Book Antiqua" panose="02040602050305030304" pitchFamily="18" charset="0"/>
              </a:rPr>
              <a:t>Юрист (переизбыток на рынке труда)</a:t>
            </a:r>
          </a:p>
          <a:p>
            <a:pPr marL="285750" indent="-285750">
              <a:buFontTx/>
              <a:buChar char="-"/>
            </a:pPr>
            <a:r>
              <a:rPr lang="ru-RU" sz="2400" dirty="0">
                <a:latin typeface="Book Antiqua" panose="02040602050305030304" pitchFamily="18" charset="0"/>
              </a:rPr>
              <a:t>Экономист ( переизбыток на рынке труда)</a:t>
            </a:r>
          </a:p>
          <a:p>
            <a:pPr marL="285750" indent="-285750">
              <a:buFontTx/>
              <a:buChar char="-"/>
            </a:pPr>
            <a:r>
              <a:rPr lang="ru-RU" sz="2400" dirty="0">
                <a:latin typeface="Book Antiqua" panose="02040602050305030304" pitchFamily="18" charset="0"/>
              </a:rPr>
              <a:t>Бухгалтер ( переизбыток )</a:t>
            </a:r>
          </a:p>
          <a:p>
            <a:pPr marL="285750" indent="-285750">
              <a:buFontTx/>
              <a:buChar char="-"/>
            </a:pPr>
            <a:r>
              <a:rPr lang="ru-RU" sz="2400" dirty="0">
                <a:latin typeface="Book Antiqua" panose="02040602050305030304" pitchFamily="18" charset="0"/>
              </a:rPr>
              <a:t>Эколог ( нет должного развития этого направления в стране) </a:t>
            </a:r>
          </a:p>
          <a:p>
            <a:pPr marL="285750" indent="-285750">
              <a:buFontTx/>
              <a:buChar char="-"/>
            </a:pPr>
            <a:r>
              <a:rPr lang="ru-RU" sz="2400" dirty="0">
                <a:latin typeface="Book Antiqua" panose="02040602050305030304" pitchFamily="18" charset="0"/>
              </a:rPr>
              <a:t>Любая профессия которую в скором времени заменят ИИ или машины </a:t>
            </a:r>
          </a:p>
          <a:p>
            <a:pPr marL="285750" indent="-285750">
              <a:buFontTx/>
              <a:buChar char="-"/>
            </a:pPr>
            <a:r>
              <a:rPr lang="ru-RU" sz="2400" dirty="0">
                <a:latin typeface="Book Antiqua" panose="02040602050305030304" pitchFamily="18" charset="0"/>
              </a:rPr>
              <a:t>Библиотекари ( все книги переходят в оффлайн) </a:t>
            </a:r>
          </a:p>
        </p:txBody>
      </p:sp>
    </p:spTree>
    <p:extLst>
      <p:ext uri="{BB962C8B-B14F-4D97-AF65-F5344CB8AC3E}">
        <p14:creationId xmlns:p14="http://schemas.microsoft.com/office/powerpoint/2010/main" val="161075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8B800C-84A5-5E89-29EF-4A297D822C1B}"/>
              </a:ext>
            </a:extLst>
          </p:cNvPr>
          <p:cNvSpPr txBox="1"/>
          <p:nvPr/>
        </p:nvSpPr>
        <p:spPr>
          <a:xfrm>
            <a:off x="568960" y="419854"/>
            <a:ext cx="6096000" cy="923330"/>
          </a:xfrm>
          <a:prstGeom prst="rect">
            <a:avLst/>
          </a:prstGeom>
          <a:noFill/>
        </p:spPr>
        <p:txBody>
          <a:bodyPr wrap="square">
            <a:spAutoFit/>
          </a:bodyPr>
          <a:lstStyle/>
          <a:p>
            <a:r>
              <a:rPr lang="ru-RU" sz="5400" dirty="0">
                <a:solidFill>
                  <a:schemeClr val="accent6">
                    <a:lumMod val="50000"/>
                  </a:schemeClr>
                </a:solidFill>
                <a:latin typeface="Book Antiqua" panose="02040602050305030304" pitchFamily="18" charset="0"/>
              </a:rPr>
              <a:t>Тема:</a:t>
            </a:r>
          </a:p>
        </p:txBody>
      </p:sp>
      <p:sp>
        <p:nvSpPr>
          <p:cNvPr id="5" name="TextBox 4">
            <a:extLst>
              <a:ext uri="{FF2B5EF4-FFF2-40B4-BE49-F238E27FC236}">
                <a16:creationId xmlns:a16="http://schemas.microsoft.com/office/drawing/2014/main" id="{0C7EB60C-EA2C-AB76-156E-F5AD243E92AC}"/>
              </a:ext>
            </a:extLst>
          </p:cNvPr>
          <p:cNvSpPr txBox="1"/>
          <p:nvPr/>
        </p:nvSpPr>
        <p:spPr>
          <a:xfrm>
            <a:off x="812800" y="1189295"/>
            <a:ext cx="10338676" cy="769441"/>
          </a:xfrm>
          <a:prstGeom prst="rect">
            <a:avLst/>
          </a:prstGeom>
          <a:noFill/>
        </p:spPr>
        <p:txBody>
          <a:bodyPr wrap="square">
            <a:spAutoFit/>
          </a:bodyPr>
          <a:lstStyle/>
          <a:p>
            <a:r>
              <a:rPr lang="ru-RU" sz="3200" dirty="0">
                <a:solidFill>
                  <a:schemeClr val="accent6">
                    <a:lumMod val="50000"/>
                  </a:schemeClr>
                </a:solidFill>
                <a:latin typeface="Book Antiqua" panose="02040602050305030304" pitchFamily="18" charset="0"/>
              </a:rPr>
              <a:t> «</a:t>
            </a:r>
            <a:r>
              <a:rPr lang="ru-RU" sz="4400" dirty="0">
                <a:solidFill>
                  <a:schemeClr val="accent6">
                    <a:lumMod val="50000"/>
                  </a:schemeClr>
                </a:solidFill>
                <a:latin typeface="Book Antiqua" panose="02040602050305030304" pitchFamily="18" charset="0"/>
              </a:rPr>
              <a:t>Куда пойти учиться?» </a:t>
            </a:r>
            <a:endParaRPr lang="ru-RU" sz="3200" dirty="0">
              <a:solidFill>
                <a:schemeClr val="accent6">
                  <a:lumMod val="50000"/>
                </a:schemeClr>
              </a:solidFill>
              <a:latin typeface="Book Antiqua" panose="02040602050305030304" pitchFamily="18" charset="0"/>
            </a:endParaRPr>
          </a:p>
        </p:txBody>
      </p:sp>
      <p:pic>
        <p:nvPicPr>
          <p:cNvPr id="2050" name="Picture 2" descr="Бесплатное векторное изображение Коллекция межрасовых студентов, наслаждающихся жизнью">
            <a:extLst>
              <a:ext uri="{FF2B5EF4-FFF2-40B4-BE49-F238E27FC236}">
                <a16:creationId xmlns:a16="http://schemas.microsoft.com/office/drawing/2014/main" id="{8B3A4A7D-1BA5-AFA6-F5A0-1A54D0A16A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60" y="1830549"/>
            <a:ext cx="7710343" cy="5136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993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CB9055-777A-F225-C322-D04288578631}"/>
              </a:ext>
            </a:extLst>
          </p:cNvPr>
          <p:cNvSpPr>
            <a:spLocks noGrp="1"/>
          </p:cNvSpPr>
          <p:nvPr>
            <p:ph type="title"/>
          </p:nvPr>
        </p:nvSpPr>
        <p:spPr>
          <a:xfrm>
            <a:off x="3781096" y="2103437"/>
            <a:ext cx="10515600" cy="1325563"/>
          </a:xfrm>
        </p:spPr>
        <p:txBody>
          <a:bodyPr>
            <a:normAutofit/>
          </a:bodyPr>
          <a:lstStyle/>
          <a:p>
            <a:r>
              <a:rPr lang="ru-RU" sz="6000" dirty="0">
                <a:latin typeface="Book Antiqua" panose="02040602050305030304" pitchFamily="18" charset="0"/>
              </a:rPr>
              <a:t>Поступление </a:t>
            </a:r>
          </a:p>
        </p:txBody>
      </p:sp>
    </p:spTree>
    <p:extLst>
      <p:ext uri="{BB962C8B-B14F-4D97-AF65-F5344CB8AC3E}">
        <p14:creationId xmlns:p14="http://schemas.microsoft.com/office/powerpoint/2010/main" val="1294966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D88F01DB-5B5E-0A34-41DC-67B73139D185}"/>
              </a:ext>
            </a:extLst>
          </p:cNvPr>
          <p:cNvGraphicFramePr/>
          <p:nvPr>
            <p:extLst>
              <p:ext uri="{D42A27DB-BD31-4B8C-83A1-F6EECF244321}">
                <p14:modId xmlns:p14="http://schemas.microsoft.com/office/powerpoint/2010/main" val="1465830739"/>
              </p:ext>
            </p:extLst>
          </p:nvPr>
        </p:nvGraphicFramePr>
        <p:xfrm>
          <a:off x="709246" y="806116"/>
          <a:ext cx="10773508" cy="605188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a:extLst>
              <a:ext uri="{FF2B5EF4-FFF2-40B4-BE49-F238E27FC236}">
                <a16:creationId xmlns:a16="http://schemas.microsoft.com/office/drawing/2014/main" id="{EA95E348-1299-0B47-1634-BD19838A7A2C}"/>
              </a:ext>
            </a:extLst>
          </p:cNvPr>
          <p:cNvSpPr/>
          <p:nvPr/>
        </p:nvSpPr>
        <p:spPr>
          <a:xfrm>
            <a:off x="580290" y="140677"/>
            <a:ext cx="11394831" cy="665439"/>
          </a:xfrm>
          <a:prstGeom prst="rect">
            <a:avLst/>
          </a:prstGeom>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ru-RU" b="1" dirty="0">
                <a:latin typeface="Arial" panose="020B0604020202020204" pitchFamily="34" charset="0"/>
                <a:cs typeface="Arial" panose="020B0604020202020204" pitchFamily="34" charset="0"/>
              </a:rPr>
              <a:t>Самые востребованные специальности бакалавра ( 4 года обучения) в Москве в 2022 году, по данным </a:t>
            </a:r>
            <a:r>
              <a:rPr lang="ru-RU" b="1" dirty="0" err="1">
                <a:latin typeface="Arial" panose="020B0604020202020204" pitchFamily="34" charset="0"/>
                <a:cs typeface="Arial" panose="020B0604020202020204" pitchFamily="34" charset="0"/>
              </a:rPr>
              <a:t>Минобрнаука</a:t>
            </a:r>
            <a:r>
              <a:rPr lang="ru-RU" b="1" dirty="0">
                <a:latin typeface="Arial" panose="020B0604020202020204" pitchFamily="34" charset="0"/>
                <a:cs typeface="Arial" panose="020B0604020202020204" pitchFamily="34" charset="0"/>
              </a:rPr>
              <a:t>. ( соотношение поданных заявок и из них принято на обучение)  </a:t>
            </a:r>
          </a:p>
        </p:txBody>
      </p:sp>
      <p:sp>
        <p:nvSpPr>
          <p:cNvPr id="4" name="TextBox 3">
            <a:extLst>
              <a:ext uri="{FF2B5EF4-FFF2-40B4-BE49-F238E27FC236}">
                <a16:creationId xmlns:a16="http://schemas.microsoft.com/office/drawing/2014/main" id="{0DF0088E-A41E-4BCA-B506-51F6E281DDC1}"/>
              </a:ext>
            </a:extLst>
          </p:cNvPr>
          <p:cNvSpPr txBox="1"/>
          <p:nvPr/>
        </p:nvSpPr>
        <p:spPr>
          <a:xfrm>
            <a:off x="8529330" y="1348735"/>
            <a:ext cx="2608978" cy="1015663"/>
          </a:xfrm>
          <a:prstGeom prst="rect">
            <a:avLst/>
          </a:prstGeom>
          <a:solidFill>
            <a:schemeClr val="bg1"/>
          </a:solidFill>
          <a:ln w="15875">
            <a:solidFill>
              <a:srgbClr val="26098F"/>
            </a:solidFill>
          </a:ln>
        </p:spPr>
        <p:txBody>
          <a:bodyPr wrap="square" rtlCol="0">
            <a:spAutoFit/>
          </a:bodyPr>
          <a:lstStyle/>
          <a:p>
            <a:pPr algn="ctr"/>
            <a:r>
              <a:rPr lang="ru-RU" sz="1500" dirty="0">
                <a:solidFill>
                  <a:srgbClr val="26098F"/>
                </a:solidFill>
              </a:rPr>
              <a:t>Анализ проведен на основе официально опубликованных данных с сайта МИНОБРНАУКА. </a:t>
            </a:r>
          </a:p>
        </p:txBody>
      </p:sp>
    </p:spTree>
    <p:extLst>
      <p:ext uri="{BB962C8B-B14F-4D97-AF65-F5344CB8AC3E}">
        <p14:creationId xmlns:p14="http://schemas.microsoft.com/office/powerpoint/2010/main" val="3616049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a:extLst>
              <a:ext uri="{FF2B5EF4-FFF2-40B4-BE49-F238E27FC236}">
                <a16:creationId xmlns:a16="http://schemas.microsoft.com/office/drawing/2014/main" id="{78283FB2-1618-FE15-C48E-3B86AFB9618F}"/>
              </a:ext>
            </a:extLst>
          </p:cNvPr>
          <p:cNvGraphicFramePr/>
          <p:nvPr>
            <p:extLst>
              <p:ext uri="{D42A27DB-BD31-4B8C-83A1-F6EECF244321}">
                <p14:modId xmlns:p14="http://schemas.microsoft.com/office/powerpoint/2010/main" val="3183602172"/>
              </p:ext>
            </p:extLst>
          </p:nvPr>
        </p:nvGraphicFramePr>
        <p:xfrm>
          <a:off x="926124" y="665439"/>
          <a:ext cx="11075376" cy="5973486"/>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a:extLst>
              <a:ext uri="{FF2B5EF4-FFF2-40B4-BE49-F238E27FC236}">
                <a16:creationId xmlns:a16="http://schemas.microsoft.com/office/drawing/2014/main" id="{FF31D0E1-A497-1C81-2DFD-E16D9E6F62C6}"/>
              </a:ext>
            </a:extLst>
          </p:cNvPr>
          <p:cNvSpPr/>
          <p:nvPr/>
        </p:nvSpPr>
        <p:spPr>
          <a:xfrm>
            <a:off x="1598247" y="0"/>
            <a:ext cx="9429261" cy="665439"/>
          </a:xfrm>
          <a:prstGeom prst="rect">
            <a:avLst/>
          </a:prstGeom>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ru-RU" b="1" dirty="0">
                <a:latin typeface="Arial" panose="020B0604020202020204" pitchFamily="34" charset="0"/>
                <a:cs typeface="Arial" panose="020B0604020202020204" pitchFamily="34" charset="0"/>
              </a:rPr>
              <a:t>Самые востребованные специальности бакалавра ( 4 года обучения) в Москве в 2022 году, по данным </a:t>
            </a:r>
            <a:r>
              <a:rPr lang="ru-RU" b="1" dirty="0" err="1">
                <a:latin typeface="Arial" panose="020B0604020202020204" pitchFamily="34" charset="0"/>
                <a:cs typeface="Arial" panose="020B0604020202020204" pitchFamily="34" charset="0"/>
              </a:rPr>
              <a:t>Минобрнаука</a:t>
            </a:r>
            <a:r>
              <a:rPr lang="ru-RU" b="1" dirty="0">
                <a:latin typeface="Arial" panose="020B0604020202020204" pitchFamily="34" charset="0"/>
                <a:cs typeface="Arial" panose="020B0604020202020204" pitchFamily="34" charset="0"/>
              </a:rPr>
              <a:t>. ( Принято человек всего)  </a:t>
            </a:r>
          </a:p>
        </p:txBody>
      </p:sp>
      <p:sp>
        <p:nvSpPr>
          <p:cNvPr id="7" name="TextBox 6">
            <a:extLst>
              <a:ext uri="{FF2B5EF4-FFF2-40B4-BE49-F238E27FC236}">
                <a16:creationId xmlns:a16="http://schemas.microsoft.com/office/drawing/2014/main" id="{0D921A75-E892-43E9-843D-6AA62A8D34AA}"/>
              </a:ext>
            </a:extLst>
          </p:cNvPr>
          <p:cNvSpPr txBox="1"/>
          <p:nvPr/>
        </p:nvSpPr>
        <p:spPr>
          <a:xfrm>
            <a:off x="8529330" y="1348735"/>
            <a:ext cx="2608978" cy="1015663"/>
          </a:xfrm>
          <a:prstGeom prst="rect">
            <a:avLst/>
          </a:prstGeom>
          <a:solidFill>
            <a:schemeClr val="bg1"/>
          </a:solidFill>
          <a:ln w="15875">
            <a:solidFill>
              <a:srgbClr val="26098F"/>
            </a:solidFill>
          </a:ln>
        </p:spPr>
        <p:txBody>
          <a:bodyPr wrap="square" rtlCol="0">
            <a:spAutoFit/>
          </a:bodyPr>
          <a:lstStyle/>
          <a:p>
            <a:pPr algn="ctr"/>
            <a:r>
              <a:rPr lang="ru-RU" sz="1500" dirty="0">
                <a:solidFill>
                  <a:srgbClr val="26098F"/>
                </a:solidFill>
              </a:rPr>
              <a:t>Анализ проведен на основе официально опубликованных данных с сайта МИНОБРНАУКА. </a:t>
            </a:r>
          </a:p>
        </p:txBody>
      </p:sp>
    </p:spTree>
    <p:extLst>
      <p:ext uri="{BB962C8B-B14F-4D97-AF65-F5344CB8AC3E}">
        <p14:creationId xmlns:p14="http://schemas.microsoft.com/office/powerpoint/2010/main" val="2286316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7530FD2A-F18E-2522-2BCA-B9FCE6581EF1}"/>
              </a:ext>
            </a:extLst>
          </p:cNvPr>
          <p:cNvGraphicFramePr/>
          <p:nvPr>
            <p:extLst>
              <p:ext uri="{D42A27DB-BD31-4B8C-83A1-F6EECF244321}">
                <p14:modId xmlns:p14="http://schemas.microsoft.com/office/powerpoint/2010/main" val="110508024"/>
              </p:ext>
            </p:extLst>
          </p:nvPr>
        </p:nvGraphicFramePr>
        <p:xfrm>
          <a:off x="709246" y="806116"/>
          <a:ext cx="10773508" cy="605188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a:extLst>
              <a:ext uri="{FF2B5EF4-FFF2-40B4-BE49-F238E27FC236}">
                <a16:creationId xmlns:a16="http://schemas.microsoft.com/office/drawing/2014/main" id="{88766BD8-7528-5749-E1E6-8AE94DADA295}"/>
              </a:ext>
            </a:extLst>
          </p:cNvPr>
          <p:cNvSpPr/>
          <p:nvPr/>
        </p:nvSpPr>
        <p:spPr>
          <a:xfrm>
            <a:off x="709246" y="140677"/>
            <a:ext cx="11043138" cy="665439"/>
          </a:xfrm>
          <a:prstGeom prst="rect">
            <a:avLst/>
          </a:prstGeom>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ru-RU" b="1" dirty="0">
                <a:latin typeface="Arial" panose="020B0604020202020204" pitchFamily="34" charset="0"/>
                <a:cs typeface="Arial" panose="020B0604020202020204" pitchFamily="34" charset="0"/>
              </a:rPr>
              <a:t>Самые востребованные специальности бакалавра ( 4 года обучения) в Москве в 2022 году, по данным </a:t>
            </a:r>
            <a:r>
              <a:rPr lang="ru-RU" b="1" dirty="0" err="1">
                <a:latin typeface="Arial" panose="020B0604020202020204" pitchFamily="34" charset="0"/>
                <a:cs typeface="Arial" panose="020B0604020202020204" pitchFamily="34" charset="0"/>
              </a:rPr>
              <a:t>Минобрнаука</a:t>
            </a:r>
            <a:r>
              <a:rPr lang="ru-RU" b="1" dirty="0">
                <a:latin typeface="Arial" panose="020B0604020202020204" pitchFamily="34" charset="0"/>
                <a:cs typeface="Arial" panose="020B0604020202020204" pitchFamily="34" charset="0"/>
              </a:rPr>
              <a:t>. ( Поданные заявления на бюджетное обучение)  </a:t>
            </a:r>
          </a:p>
        </p:txBody>
      </p:sp>
      <p:sp>
        <p:nvSpPr>
          <p:cNvPr id="5" name="TextBox 4">
            <a:extLst>
              <a:ext uri="{FF2B5EF4-FFF2-40B4-BE49-F238E27FC236}">
                <a16:creationId xmlns:a16="http://schemas.microsoft.com/office/drawing/2014/main" id="{E2E72ADC-E53B-4B60-9896-62C7C15C4797}"/>
              </a:ext>
            </a:extLst>
          </p:cNvPr>
          <p:cNvSpPr txBox="1"/>
          <p:nvPr/>
        </p:nvSpPr>
        <p:spPr>
          <a:xfrm>
            <a:off x="8529330" y="1348735"/>
            <a:ext cx="2608978" cy="1015663"/>
          </a:xfrm>
          <a:prstGeom prst="rect">
            <a:avLst/>
          </a:prstGeom>
          <a:solidFill>
            <a:schemeClr val="bg1"/>
          </a:solidFill>
          <a:ln w="15875">
            <a:solidFill>
              <a:srgbClr val="26098F"/>
            </a:solidFill>
          </a:ln>
        </p:spPr>
        <p:txBody>
          <a:bodyPr wrap="square" rtlCol="0">
            <a:spAutoFit/>
          </a:bodyPr>
          <a:lstStyle/>
          <a:p>
            <a:pPr algn="ctr"/>
            <a:r>
              <a:rPr lang="ru-RU" sz="1500" dirty="0">
                <a:solidFill>
                  <a:srgbClr val="26098F"/>
                </a:solidFill>
              </a:rPr>
              <a:t>Анализ проведен на основе официально опубликованных данных с сайта МИНОБРНАУКА. </a:t>
            </a:r>
          </a:p>
        </p:txBody>
      </p:sp>
    </p:spTree>
    <p:extLst>
      <p:ext uri="{BB962C8B-B14F-4D97-AF65-F5344CB8AC3E}">
        <p14:creationId xmlns:p14="http://schemas.microsoft.com/office/powerpoint/2010/main" val="1792392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E6C536-0824-E4F5-5F83-D0D82488D5EF}"/>
              </a:ext>
            </a:extLst>
          </p:cNvPr>
          <p:cNvSpPr txBox="1"/>
          <p:nvPr/>
        </p:nvSpPr>
        <p:spPr>
          <a:xfrm>
            <a:off x="683172" y="409906"/>
            <a:ext cx="11508828" cy="6463308"/>
          </a:xfrm>
          <a:prstGeom prst="rect">
            <a:avLst/>
          </a:prstGeom>
          <a:noFill/>
        </p:spPr>
        <p:txBody>
          <a:bodyPr wrap="square" rtlCol="0">
            <a:spAutoFit/>
          </a:bodyPr>
          <a:lstStyle/>
          <a:p>
            <a:r>
              <a:rPr lang="ru-RU" sz="4000" dirty="0">
                <a:latin typeface="Book Antiqua" panose="02040602050305030304" pitchFamily="18" charset="0"/>
              </a:rPr>
              <a:t>Итог : </a:t>
            </a:r>
            <a:endParaRPr lang="en-US" sz="4000" dirty="0">
              <a:latin typeface="Book Antiqua" panose="02040602050305030304" pitchFamily="18" charset="0"/>
            </a:endParaRPr>
          </a:p>
          <a:p>
            <a:pPr marL="914400" indent="-914400">
              <a:buAutoNum type="arabicParenR"/>
            </a:pPr>
            <a:r>
              <a:rPr lang="ru-RU" sz="4000" dirty="0">
                <a:latin typeface="Book Antiqua" panose="02040602050305030304" pitchFamily="18" charset="0"/>
              </a:rPr>
              <a:t>Был создан файл с списком востребованных и невостребованных профессий.</a:t>
            </a:r>
          </a:p>
          <a:p>
            <a:pPr marL="914400" indent="-914400">
              <a:buAutoNum type="arabicParenR"/>
            </a:pPr>
            <a:r>
              <a:rPr lang="ru-RU" sz="4000" dirty="0">
                <a:latin typeface="Book Antiqua" panose="02040602050305030304" pitchFamily="18" charset="0"/>
              </a:rPr>
              <a:t>Был создан гайд для выпускников, не определившихся с направлением.</a:t>
            </a:r>
          </a:p>
          <a:p>
            <a:pPr marL="914400" indent="-914400">
              <a:buAutoNum type="arabicParenR"/>
            </a:pPr>
            <a:r>
              <a:rPr lang="ru-RU" sz="4000" dirty="0">
                <a:latin typeface="Book Antiqua" panose="02040602050305030304" pitchFamily="18" charset="0"/>
              </a:rPr>
              <a:t>Была проведена исследовательская работа.</a:t>
            </a:r>
          </a:p>
          <a:p>
            <a:pPr marL="914400" indent="-914400">
              <a:buAutoNum type="arabicParenR"/>
            </a:pPr>
            <a:endParaRPr lang="ru-RU" sz="4000" dirty="0">
              <a:latin typeface="Book Antiqua" panose="02040602050305030304" pitchFamily="18" charset="0"/>
            </a:endParaRPr>
          </a:p>
          <a:p>
            <a:r>
              <a:rPr lang="ru-RU" sz="4000" dirty="0"/>
              <a:t> </a:t>
            </a:r>
          </a:p>
          <a:p>
            <a:endParaRPr lang="ru-RU" sz="5400" dirty="0"/>
          </a:p>
        </p:txBody>
      </p:sp>
    </p:spTree>
    <p:extLst>
      <p:ext uri="{BB962C8B-B14F-4D97-AF65-F5344CB8AC3E}">
        <p14:creationId xmlns:p14="http://schemas.microsoft.com/office/powerpoint/2010/main" val="2733765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6E6DCD35-3984-415E-BADB-E429D4C066D1}"/>
              </a:ext>
            </a:extLst>
          </p:cNvPr>
          <p:cNvPicPr>
            <a:picLocks noChangeAspect="1"/>
          </p:cNvPicPr>
          <p:nvPr/>
        </p:nvPicPr>
        <p:blipFill>
          <a:blip r:embed="rId2"/>
          <a:stretch>
            <a:fillRect/>
          </a:stretch>
        </p:blipFill>
        <p:spPr>
          <a:xfrm>
            <a:off x="3124200" y="830475"/>
            <a:ext cx="5943600" cy="4945380"/>
          </a:xfrm>
          <a:prstGeom prst="rect">
            <a:avLst/>
          </a:prstGeom>
        </p:spPr>
      </p:pic>
      <p:pic>
        <p:nvPicPr>
          <p:cNvPr id="4" name="Рисунок 3">
            <a:extLst>
              <a:ext uri="{FF2B5EF4-FFF2-40B4-BE49-F238E27FC236}">
                <a16:creationId xmlns:a16="http://schemas.microsoft.com/office/drawing/2014/main" id="{736B2592-DC02-464C-ABCF-D1F1E4BA98AB}"/>
              </a:ext>
            </a:extLst>
          </p:cNvPr>
          <p:cNvPicPr>
            <a:picLocks noChangeAspect="1"/>
          </p:cNvPicPr>
          <p:nvPr/>
        </p:nvPicPr>
        <p:blipFill>
          <a:blip r:embed="rId3"/>
          <a:stretch>
            <a:fillRect/>
          </a:stretch>
        </p:blipFill>
        <p:spPr>
          <a:xfrm>
            <a:off x="2155488" y="830475"/>
            <a:ext cx="690388" cy="745999"/>
          </a:xfrm>
          <a:prstGeom prst="rect">
            <a:avLst/>
          </a:prstGeom>
        </p:spPr>
      </p:pic>
      <p:sp>
        <p:nvSpPr>
          <p:cNvPr id="2" name="TextBox 1">
            <a:extLst>
              <a:ext uri="{FF2B5EF4-FFF2-40B4-BE49-F238E27FC236}">
                <a16:creationId xmlns:a16="http://schemas.microsoft.com/office/drawing/2014/main" id="{DB5CF9B7-75AF-453A-AE70-616F73FF2B65}"/>
              </a:ext>
            </a:extLst>
          </p:cNvPr>
          <p:cNvSpPr txBox="1"/>
          <p:nvPr/>
        </p:nvSpPr>
        <p:spPr>
          <a:xfrm>
            <a:off x="3124200" y="310393"/>
            <a:ext cx="2345422" cy="369332"/>
          </a:xfrm>
          <a:prstGeom prst="rect">
            <a:avLst/>
          </a:prstGeom>
          <a:noFill/>
        </p:spPr>
        <p:txBody>
          <a:bodyPr wrap="square" rtlCol="0">
            <a:spAutoFit/>
          </a:bodyPr>
          <a:lstStyle/>
          <a:p>
            <a:r>
              <a:rPr lang="ru-RU" u="sng" dirty="0"/>
              <a:t>Приложение</a:t>
            </a:r>
          </a:p>
        </p:txBody>
      </p:sp>
    </p:spTree>
    <p:extLst>
      <p:ext uri="{BB962C8B-B14F-4D97-AF65-F5344CB8AC3E}">
        <p14:creationId xmlns:p14="http://schemas.microsoft.com/office/powerpoint/2010/main" val="349304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73EDEC6-B162-4A42-AFFD-DF93668900E3}"/>
              </a:ext>
            </a:extLst>
          </p:cNvPr>
          <p:cNvSpPr/>
          <p:nvPr/>
        </p:nvSpPr>
        <p:spPr>
          <a:xfrm>
            <a:off x="3047999" y="751344"/>
            <a:ext cx="6272169" cy="5632311"/>
          </a:xfrm>
          <a:prstGeom prst="rect">
            <a:avLst/>
          </a:prstGeom>
        </p:spPr>
        <p:txBody>
          <a:bodyPr wrap="square">
            <a:spAutoFit/>
          </a:bodyPr>
          <a:lstStyle/>
          <a:p>
            <a:r>
              <a:rPr lang="ru-RU" b="1" dirty="0"/>
              <a:t>Профессии, в которых востребованы молодые специалисты</a:t>
            </a:r>
          </a:p>
          <a:p>
            <a:r>
              <a:rPr lang="ru-RU" dirty="0"/>
              <a:t>Последние несколько лет рынок труда стал более открытым для начинающих. Такой вывод можно сделать, исходя из данных исследования hh.ru. Показатели июля 2022 года, основанные на анализе нескольких сотен тысяч вакансий, говорят о том, что 81 % предложений не предполагает наличия высшего образования у претендента, что в целом открывает двери для старта карьеры студентам и людям со школьным аттестатом на руках.</a:t>
            </a:r>
          </a:p>
          <a:p>
            <a:endParaRPr lang="ru-RU" dirty="0"/>
          </a:p>
          <a:p>
            <a:r>
              <a:rPr lang="ru-RU" dirty="0"/>
              <a:t>Топ-6 востребованных профессиональных категорий:</a:t>
            </a:r>
          </a:p>
          <a:p>
            <a:r>
              <a:rPr lang="ru-RU" dirty="0"/>
              <a:t>•	Продажи и обслуживающий персонал (41%).</a:t>
            </a:r>
          </a:p>
          <a:p>
            <a:r>
              <a:rPr lang="ru-RU" dirty="0"/>
              <a:t>•	Розничная торговля (40%).</a:t>
            </a:r>
          </a:p>
          <a:p>
            <a:r>
              <a:rPr lang="ru-RU" dirty="0"/>
              <a:t>•	Домашний персонал (13%).</a:t>
            </a:r>
          </a:p>
          <a:p>
            <a:r>
              <a:rPr lang="ru-RU" dirty="0"/>
              <a:t>•	</a:t>
            </a:r>
            <a:r>
              <a:rPr lang="ru-RU" dirty="0" err="1"/>
              <a:t>Ресторанно</a:t>
            </a:r>
            <a:r>
              <a:rPr lang="ru-RU" dirty="0"/>
              <a:t>-гостиничный бизнес и туризм (8%).</a:t>
            </a:r>
          </a:p>
          <a:p>
            <a:r>
              <a:rPr lang="ru-RU" dirty="0"/>
              <a:t>•	Транспорт и логистика (6%).</a:t>
            </a:r>
          </a:p>
          <a:p>
            <a:r>
              <a:rPr lang="ru-RU" dirty="0"/>
              <a:t>•	Административный персонал (6%).</a:t>
            </a:r>
            <a:endParaRPr lang="en-US" dirty="0"/>
          </a:p>
          <a:p>
            <a:endParaRPr lang="ru-RU" dirty="0"/>
          </a:p>
          <a:p>
            <a:r>
              <a:rPr lang="ru-RU" dirty="0"/>
              <a:t>По данным работа.ru.  В скобках указано процентное соотношение к общему числу вакансий.</a:t>
            </a:r>
          </a:p>
        </p:txBody>
      </p:sp>
      <p:pic>
        <p:nvPicPr>
          <p:cNvPr id="6" name="Рисунок 5">
            <a:extLst>
              <a:ext uri="{FF2B5EF4-FFF2-40B4-BE49-F238E27FC236}">
                <a16:creationId xmlns:a16="http://schemas.microsoft.com/office/drawing/2014/main" id="{84BF216F-476E-4E24-B738-08429130A74C}"/>
              </a:ext>
            </a:extLst>
          </p:cNvPr>
          <p:cNvPicPr>
            <a:picLocks noChangeAspect="1"/>
          </p:cNvPicPr>
          <p:nvPr/>
        </p:nvPicPr>
        <p:blipFill>
          <a:blip r:embed="rId2"/>
          <a:stretch>
            <a:fillRect/>
          </a:stretch>
        </p:blipFill>
        <p:spPr>
          <a:xfrm>
            <a:off x="2155488" y="830475"/>
            <a:ext cx="690388" cy="745999"/>
          </a:xfrm>
          <a:prstGeom prst="rect">
            <a:avLst/>
          </a:prstGeom>
        </p:spPr>
      </p:pic>
    </p:spTree>
    <p:extLst>
      <p:ext uri="{BB962C8B-B14F-4D97-AF65-F5344CB8AC3E}">
        <p14:creationId xmlns:p14="http://schemas.microsoft.com/office/powerpoint/2010/main" val="2180461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F8341F71-3262-427B-ADAA-A7C9BDE70F06}"/>
              </a:ext>
            </a:extLst>
          </p:cNvPr>
          <p:cNvPicPr>
            <a:picLocks noChangeAspect="1"/>
          </p:cNvPicPr>
          <p:nvPr/>
        </p:nvPicPr>
        <p:blipFill>
          <a:blip r:embed="rId2"/>
          <a:stretch>
            <a:fillRect/>
          </a:stretch>
        </p:blipFill>
        <p:spPr>
          <a:xfrm>
            <a:off x="3124199" y="222250"/>
            <a:ext cx="6942589" cy="6413500"/>
          </a:xfrm>
          <a:prstGeom prst="rect">
            <a:avLst/>
          </a:prstGeom>
        </p:spPr>
      </p:pic>
      <p:pic>
        <p:nvPicPr>
          <p:cNvPr id="3" name="Рисунок 2">
            <a:extLst>
              <a:ext uri="{FF2B5EF4-FFF2-40B4-BE49-F238E27FC236}">
                <a16:creationId xmlns:a16="http://schemas.microsoft.com/office/drawing/2014/main" id="{9A88D635-DF8D-49A6-B7AA-9AF1C4DEA2D9}"/>
              </a:ext>
            </a:extLst>
          </p:cNvPr>
          <p:cNvPicPr>
            <a:picLocks noChangeAspect="1"/>
          </p:cNvPicPr>
          <p:nvPr/>
        </p:nvPicPr>
        <p:blipFill>
          <a:blip r:embed="rId3"/>
          <a:stretch>
            <a:fillRect/>
          </a:stretch>
        </p:blipFill>
        <p:spPr>
          <a:xfrm>
            <a:off x="2155488" y="830475"/>
            <a:ext cx="690388" cy="745999"/>
          </a:xfrm>
          <a:prstGeom prst="rect">
            <a:avLst/>
          </a:prstGeom>
        </p:spPr>
      </p:pic>
    </p:spTree>
    <p:extLst>
      <p:ext uri="{BB962C8B-B14F-4D97-AF65-F5344CB8AC3E}">
        <p14:creationId xmlns:p14="http://schemas.microsoft.com/office/powerpoint/2010/main" val="143761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98824"/>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FE9863-9594-2D53-4055-763C6474344C}"/>
              </a:ext>
            </a:extLst>
          </p:cNvPr>
          <p:cNvSpPr txBox="1"/>
          <p:nvPr/>
        </p:nvSpPr>
        <p:spPr>
          <a:xfrm>
            <a:off x="477520" y="379214"/>
            <a:ext cx="6096000" cy="707886"/>
          </a:xfrm>
          <a:prstGeom prst="rect">
            <a:avLst/>
          </a:prstGeom>
          <a:noFill/>
        </p:spPr>
        <p:txBody>
          <a:bodyPr wrap="square">
            <a:spAutoFit/>
          </a:bodyPr>
          <a:lstStyle/>
          <a:p>
            <a:r>
              <a:rPr lang="ru-RU" sz="4000" dirty="0">
                <a:solidFill>
                  <a:schemeClr val="accent6">
                    <a:lumMod val="50000"/>
                  </a:schemeClr>
                </a:solidFill>
                <a:latin typeface="Book Antiqua" panose="02040602050305030304" pitchFamily="18" charset="0"/>
              </a:rPr>
              <a:t>Актуальность</a:t>
            </a:r>
            <a:r>
              <a:rPr lang="ru-RU" dirty="0"/>
              <a:t> </a:t>
            </a:r>
          </a:p>
        </p:txBody>
      </p:sp>
      <p:sp>
        <p:nvSpPr>
          <p:cNvPr id="5" name="TextBox 4">
            <a:extLst>
              <a:ext uri="{FF2B5EF4-FFF2-40B4-BE49-F238E27FC236}">
                <a16:creationId xmlns:a16="http://schemas.microsoft.com/office/drawing/2014/main" id="{971F3EAC-C8EE-DAD7-2B79-E33638638399}"/>
              </a:ext>
            </a:extLst>
          </p:cNvPr>
          <p:cNvSpPr txBox="1"/>
          <p:nvPr/>
        </p:nvSpPr>
        <p:spPr>
          <a:xfrm>
            <a:off x="630804" y="969586"/>
            <a:ext cx="6096000" cy="5509200"/>
          </a:xfrm>
          <a:prstGeom prst="rect">
            <a:avLst/>
          </a:prstGeom>
          <a:noFill/>
        </p:spPr>
        <p:txBody>
          <a:bodyPr wrap="square">
            <a:spAutoFit/>
          </a:bodyPr>
          <a:lstStyle/>
          <a:p>
            <a:r>
              <a:rPr lang="ru-RU" sz="3200" dirty="0">
                <a:solidFill>
                  <a:schemeClr val="accent6">
                    <a:lumMod val="50000"/>
                  </a:schemeClr>
                </a:solidFill>
                <a:latin typeface="Book Antiqua" panose="02040602050305030304" pitchFamily="18" charset="0"/>
              </a:rPr>
              <a:t>Каждый год в России выпускается свыше 500 тыс. учеников и каждый из них должен выбрать куда ему идти дальше, а потому тема этого проекта будет актуальна всегда. Каждый год на рынке меняются условия, экономическая ситуация, а потому и востребованность разных профессий </a:t>
            </a:r>
          </a:p>
        </p:txBody>
      </p:sp>
      <p:pic>
        <p:nvPicPr>
          <p:cNvPr id="3074" name="Picture 2" descr="Бесплатное векторное изображение Студенты колледжа сидят за партами в классе и слушают учителя.">
            <a:extLst>
              <a:ext uri="{FF2B5EF4-FFF2-40B4-BE49-F238E27FC236}">
                <a16:creationId xmlns:a16="http://schemas.microsoft.com/office/drawing/2014/main" id="{6264D879-29A5-7627-7132-15A718AFC9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3520" y="2886075"/>
            <a:ext cx="5618480"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75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98824"/>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CB0910-C11E-26B7-AF7D-EE6B2B49EA2D}"/>
              </a:ext>
            </a:extLst>
          </p:cNvPr>
          <p:cNvSpPr txBox="1"/>
          <p:nvPr/>
        </p:nvSpPr>
        <p:spPr>
          <a:xfrm>
            <a:off x="416560" y="148610"/>
            <a:ext cx="6806952" cy="769441"/>
          </a:xfrm>
          <a:prstGeom prst="rect">
            <a:avLst/>
          </a:prstGeom>
          <a:noFill/>
        </p:spPr>
        <p:txBody>
          <a:bodyPr wrap="square">
            <a:spAutoFit/>
          </a:bodyPr>
          <a:lstStyle/>
          <a:p>
            <a:r>
              <a:rPr lang="ru-RU" sz="4000" dirty="0">
                <a:solidFill>
                  <a:schemeClr val="accent6">
                    <a:lumMod val="50000"/>
                  </a:schemeClr>
                </a:solidFill>
                <a:latin typeface="Book Antiqua" panose="02040602050305030304" pitchFamily="18" charset="0"/>
              </a:rPr>
              <a:t>Задачи</a:t>
            </a:r>
            <a:r>
              <a:rPr lang="ru-RU" sz="4400" dirty="0">
                <a:solidFill>
                  <a:schemeClr val="accent6">
                    <a:lumMod val="50000"/>
                  </a:schemeClr>
                </a:solidFill>
                <a:latin typeface="Book Antiqua" panose="02040602050305030304" pitchFamily="18" charset="0"/>
              </a:rPr>
              <a:t> проекта </a:t>
            </a:r>
          </a:p>
        </p:txBody>
      </p:sp>
      <p:sp>
        <p:nvSpPr>
          <p:cNvPr id="5" name="TextBox 4">
            <a:extLst>
              <a:ext uri="{FF2B5EF4-FFF2-40B4-BE49-F238E27FC236}">
                <a16:creationId xmlns:a16="http://schemas.microsoft.com/office/drawing/2014/main" id="{E7793C74-1DB1-DF52-F678-C0128891BE19}"/>
              </a:ext>
            </a:extLst>
          </p:cNvPr>
          <p:cNvSpPr txBox="1"/>
          <p:nvPr/>
        </p:nvSpPr>
        <p:spPr>
          <a:xfrm>
            <a:off x="416560" y="796131"/>
            <a:ext cx="9824720" cy="3046988"/>
          </a:xfrm>
          <a:prstGeom prst="rect">
            <a:avLst/>
          </a:prstGeom>
          <a:noFill/>
        </p:spPr>
        <p:txBody>
          <a:bodyPr wrap="square">
            <a:spAutoFit/>
          </a:bodyPr>
          <a:lstStyle/>
          <a:p>
            <a:pPr marL="285750" indent="-285750">
              <a:buFontTx/>
              <a:buChar char="-"/>
            </a:pPr>
            <a:r>
              <a:rPr lang="ru-RU" sz="3200" dirty="0">
                <a:solidFill>
                  <a:schemeClr val="accent6">
                    <a:lumMod val="50000"/>
                  </a:schemeClr>
                </a:solidFill>
                <a:latin typeface="Book Antiqua" panose="02040602050305030304" pitchFamily="18" charset="0"/>
              </a:rPr>
              <a:t>Узнать куда стоит поступать, а куда нет </a:t>
            </a:r>
          </a:p>
          <a:p>
            <a:pPr marL="285750" indent="-285750">
              <a:buFontTx/>
              <a:buChar char="-"/>
            </a:pPr>
            <a:r>
              <a:rPr lang="ru-RU" sz="3200" dirty="0">
                <a:solidFill>
                  <a:schemeClr val="accent6">
                    <a:lumMod val="50000"/>
                  </a:schemeClr>
                </a:solidFill>
                <a:latin typeface="Book Antiqua" panose="02040602050305030304" pitchFamily="18" charset="0"/>
              </a:rPr>
              <a:t>Составить список самый ПОПУЛЯРНЫХ и НЕПОПУЛЯРНЫХ вакансий на рынке труда </a:t>
            </a:r>
          </a:p>
          <a:p>
            <a:r>
              <a:rPr lang="ru-RU" sz="3200" dirty="0">
                <a:solidFill>
                  <a:schemeClr val="accent6">
                    <a:lumMod val="50000"/>
                  </a:schemeClr>
                </a:solidFill>
                <a:latin typeface="Book Antiqua" panose="02040602050305030304" pitchFamily="18" charset="0"/>
              </a:rPr>
              <a:t>- По возможности помочь ребятам с выбором  будущей профессии  (для тех кто нуждается в этом)</a:t>
            </a:r>
          </a:p>
        </p:txBody>
      </p:sp>
      <p:pic>
        <p:nvPicPr>
          <p:cNvPr id="1026" name="Picture 2" descr="Бесплатное векторное изображение Группа студентов, которые вместе учатся делать домашнее задание">
            <a:extLst>
              <a:ext uri="{FF2B5EF4-FFF2-40B4-BE49-F238E27FC236}">
                <a16:creationId xmlns:a16="http://schemas.microsoft.com/office/drawing/2014/main" id="{512FCDB3-DE05-0B53-45CD-618ABE9CD1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18" y="3740728"/>
            <a:ext cx="8885689" cy="3520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28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98824"/>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1E6632-0BB2-A0F0-693F-B68806B4FFE2}"/>
              </a:ext>
            </a:extLst>
          </p:cNvPr>
          <p:cNvSpPr>
            <a:spLocks noGrp="1"/>
          </p:cNvSpPr>
          <p:nvPr>
            <p:ph type="ctrTitle"/>
          </p:nvPr>
        </p:nvSpPr>
        <p:spPr>
          <a:xfrm>
            <a:off x="1524000" y="2155970"/>
            <a:ext cx="9144000" cy="1503017"/>
          </a:xfrm>
        </p:spPr>
        <p:txBody>
          <a:bodyPr>
            <a:normAutofit/>
          </a:bodyPr>
          <a:lstStyle/>
          <a:p>
            <a:r>
              <a:rPr lang="ru-RU" sz="4000" dirty="0">
                <a:solidFill>
                  <a:schemeClr val="accent6">
                    <a:lumMod val="50000"/>
                  </a:schemeClr>
                </a:solidFill>
                <a:latin typeface="Book Antiqua" panose="02040602050305030304" pitchFamily="18" charset="0"/>
              </a:rPr>
              <a:t>Цель – Составить гайд по выбору направления для выпускников школ </a:t>
            </a:r>
          </a:p>
        </p:txBody>
      </p:sp>
    </p:spTree>
    <p:extLst>
      <p:ext uri="{BB962C8B-B14F-4D97-AF65-F5344CB8AC3E}">
        <p14:creationId xmlns:p14="http://schemas.microsoft.com/office/powerpoint/2010/main" val="98706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D727A5-B442-ACFA-CD9C-7B345E82CF46}"/>
              </a:ext>
            </a:extLst>
          </p:cNvPr>
          <p:cNvSpPr>
            <a:spLocks noGrp="1"/>
          </p:cNvSpPr>
          <p:nvPr>
            <p:ph type="title"/>
          </p:nvPr>
        </p:nvSpPr>
        <p:spPr/>
        <p:txBody>
          <a:bodyPr/>
          <a:lstStyle/>
          <a:p>
            <a:r>
              <a:rPr lang="ru-RU" sz="6000" dirty="0">
                <a:latin typeface="Book Antiqua" panose="02040602050305030304" pitchFamily="18" charset="0"/>
              </a:rPr>
              <a:t>Источники</a:t>
            </a:r>
            <a:r>
              <a:rPr lang="ru-RU" dirty="0"/>
              <a:t> </a:t>
            </a:r>
          </a:p>
        </p:txBody>
      </p:sp>
      <p:sp>
        <p:nvSpPr>
          <p:cNvPr id="3" name="Объект 2">
            <a:extLst>
              <a:ext uri="{FF2B5EF4-FFF2-40B4-BE49-F238E27FC236}">
                <a16:creationId xmlns:a16="http://schemas.microsoft.com/office/drawing/2014/main" id="{D0EAAD13-23DD-AB70-7A50-E6CAD1595FE7}"/>
              </a:ext>
            </a:extLst>
          </p:cNvPr>
          <p:cNvSpPr>
            <a:spLocks noGrp="1"/>
          </p:cNvSpPr>
          <p:nvPr>
            <p:ph sz="half" idx="1"/>
          </p:nvPr>
        </p:nvSpPr>
        <p:spPr>
          <a:xfrm>
            <a:off x="1058917" y="1510314"/>
            <a:ext cx="6477000" cy="4351338"/>
          </a:xfrm>
        </p:spPr>
        <p:txBody>
          <a:bodyPr>
            <a:normAutofit/>
          </a:bodyPr>
          <a:lstStyle/>
          <a:p>
            <a:r>
              <a:rPr lang="ru-RU" sz="4000" dirty="0">
                <a:latin typeface="Book Antiqua" panose="02040602050305030304" pitchFamily="18" charset="0"/>
              </a:rPr>
              <a:t>Росстат </a:t>
            </a:r>
          </a:p>
          <a:p>
            <a:r>
              <a:rPr lang="ru-RU" sz="4000" dirty="0">
                <a:latin typeface="Book Antiqua" panose="02040602050305030304" pitchFamily="18" charset="0"/>
              </a:rPr>
              <a:t>Статистические данные с сайта Министерства науки и высшего образования Российской Федерации </a:t>
            </a:r>
          </a:p>
          <a:p>
            <a:r>
              <a:rPr lang="ru-RU" sz="4000" dirty="0">
                <a:latin typeface="Book Antiqua" panose="02040602050305030304" pitchFamily="18" charset="0"/>
              </a:rPr>
              <a:t>Сайты по поиску работы </a:t>
            </a:r>
          </a:p>
        </p:txBody>
      </p:sp>
      <p:pic>
        <p:nvPicPr>
          <p:cNvPr id="4098" name="Picture 2" descr="Бесплатное векторное изображение Стек книг графическая иллюстрация">
            <a:extLst>
              <a:ext uri="{FF2B5EF4-FFF2-40B4-BE49-F238E27FC236}">
                <a16:creationId xmlns:a16="http://schemas.microsoft.com/office/drawing/2014/main" id="{A1158FB7-B1E9-5C34-77B6-14E38D670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233" y="1724262"/>
            <a:ext cx="4504305" cy="4768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69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36BD1C-18A2-7C02-96A9-54EB2FAC6D1A}"/>
              </a:ext>
            </a:extLst>
          </p:cNvPr>
          <p:cNvSpPr>
            <a:spLocks noGrp="1"/>
          </p:cNvSpPr>
          <p:nvPr>
            <p:ph type="ctrTitle"/>
          </p:nvPr>
        </p:nvSpPr>
        <p:spPr>
          <a:xfrm>
            <a:off x="1524000" y="304801"/>
            <a:ext cx="9144000" cy="798786"/>
          </a:xfrm>
        </p:spPr>
        <p:txBody>
          <a:bodyPr>
            <a:normAutofit fontScale="90000"/>
          </a:bodyPr>
          <a:lstStyle/>
          <a:p>
            <a:r>
              <a:rPr lang="ru-RU" dirty="0">
                <a:solidFill>
                  <a:schemeClr val="accent6">
                    <a:lumMod val="50000"/>
                  </a:schemeClr>
                </a:solidFill>
                <a:latin typeface="Book Antiqua" panose="02040602050305030304" pitchFamily="18" charset="0"/>
              </a:rPr>
              <a:t>Дорожная карта</a:t>
            </a:r>
          </a:p>
        </p:txBody>
      </p:sp>
      <p:sp>
        <p:nvSpPr>
          <p:cNvPr id="3" name="Подзаголовок 2">
            <a:extLst>
              <a:ext uri="{FF2B5EF4-FFF2-40B4-BE49-F238E27FC236}">
                <a16:creationId xmlns:a16="http://schemas.microsoft.com/office/drawing/2014/main" id="{05F376AF-B86A-2DC2-4A8C-54D8A8DE4F87}"/>
              </a:ext>
            </a:extLst>
          </p:cNvPr>
          <p:cNvSpPr>
            <a:spLocks noGrp="1"/>
          </p:cNvSpPr>
          <p:nvPr>
            <p:ph type="subTitle" idx="1"/>
          </p:nvPr>
        </p:nvSpPr>
        <p:spPr>
          <a:xfrm flipV="1">
            <a:off x="1524000" y="7126014"/>
            <a:ext cx="9144000" cy="798786"/>
          </a:xfrm>
        </p:spPr>
        <p:txBody>
          <a:bodyPr>
            <a:normAutofit/>
          </a:bodyPr>
          <a:lstStyle/>
          <a:p>
            <a:endParaRPr lang="ru-RU" dirty="0"/>
          </a:p>
        </p:txBody>
      </p:sp>
      <p:sp>
        <p:nvSpPr>
          <p:cNvPr id="4" name="TextBox 3">
            <a:extLst>
              <a:ext uri="{FF2B5EF4-FFF2-40B4-BE49-F238E27FC236}">
                <a16:creationId xmlns:a16="http://schemas.microsoft.com/office/drawing/2014/main" id="{55A00A44-5A1C-BB3D-281A-915E309EC49A}"/>
              </a:ext>
            </a:extLst>
          </p:cNvPr>
          <p:cNvSpPr txBox="1"/>
          <p:nvPr/>
        </p:nvSpPr>
        <p:spPr>
          <a:xfrm>
            <a:off x="241739" y="1103587"/>
            <a:ext cx="12475778" cy="1815882"/>
          </a:xfrm>
          <a:prstGeom prst="rect">
            <a:avLst/>
          </a:prstGeom>
          <a:noFill/>
        </p:spPr>
        <p:txBody>
          <a:bodyPr wrap="square" rtlCol="0">
            <a:spAutoFit/>
          </a:bodyPr>
          <a:lstStyle/>
          <a:p>
            <a:r>
              <a:rPr lang="ru-RU" sz="2800" dirty="0">
                <a:latin typeface="Book Antiqua" panose="02040602050305030304" pitchFamily="18" charset="0"/>
              </a:rPr>
              <a:t>Сентябрь – Октябрь : Создание идеи проекта. </a:t>
            </a:r>
          </a:p>
          <a:p>
            <a:r>
              <a:rPr lang="ru-RU" sz="2800" dirty="0">
                <a:latin typeface="Book Antiqua" panose="02040602050305030304" pitchFamily="18" charset="0"/>
              </a:rPr>
              <a:t>Октябрь – февраль : Сбор информации. </a:t>
            </a:r>
          </a:p>
          <a:p>
            <a:r>
              <a:rPr lang="ru-RU" sz="2800" dirty="0">
                <a:latin typeface="Book Antiqua" panose="02040602050305030304" pitchFamily="18" charset="0"/>
              </a:rPr>
              <a:t>Февраль – апрель : Соединение всех сведений воедино  и создание окончательной презентации.  </a:t>
            </a:r>
          </a:p>
        </p:txBody>
      </p:sp>
    </p:spTree>
    <p:extLst>
      <p:ext uri="{BB962C8B-B14F-4D97-AF65-F5344CB8AC3E}">
        <p14:creationId xmlns:p14="http://schemas.microsoft.com/office/powerpoint/2010/main" val="393426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4C25BC-3409-2DC2-FB09-07B39F4AB59E}"/>
              </a:ext>
            </a:extLst>
          </p:cNvPr>
          <p:cNvSpPr>
            <a:spLocks noGrp="1"/>
          </p:cNvSpPr>
          <p:nvPr>
            <p:ph type="title"/>
          </p:nvPr>
        </p:nvSpPr>
        <p:spPr/>
        <p:txBody>
          <a:bodyPr/>
          <a:lstStyle/>
          <a:p>
            <a:r>
              <a:rPr lang="ru-RU" dirty="0">
                <a:latin typeface="Book Antiqua" panose="02040602050305030304" pitchFamily="18" charset="0"/>
              </a:rPr>
              <a:t>План презентации</a:t>
            </a:r>
          </a:p>
        </p:txBody>
      </p:sp>
      <p:sp>
        <p:nvSpPr>
          <p:cNvPr id="3" name="Объект 2">
            <a:extLst>
              <a:ext uri="{FF2B5EF4-FFF2-40B4-BE49-F238E27FC236}">
                <a16:creationId xmlns:a16="http://schemas.microsoft.com/office/drawing/2014/main" id="{8872D986-33ED-6DE2-4112-527887C16400}"/>
              </a:ext>
            </a:extLst>
          </p:cNvPr>
          <p:cNvSpPr>
            <a:spLocks noGrp="1"/>
          </p:cNvSpPr>
          <p:nvPr>
            <p:ph idx="1"/>
          </p:nvPr>
        </p:nvSpPr>
        <p:spPr/>
        <p:txBody>
          <a:bodyPr/>
          <a:lstStyle/>
          <a:p>
            <a:pPr marL="0" indent="0">
              <a:buNone/>
            </a:pPr>
            <a:r>
              <a:rPr lang="ru-RU" dirty="0">
                <a:latin typeface="Book Antiqua" panose="02040602050305030304" pitchFamily="18" charset="0"/>
              </a:rPr>
              <a:t>1. Важность выбора профессии  </a:t>
            </a:r>
          </a:p>
          <a:p>
            <a:pPr marL="0" indent="0">
              <a:buNone/>
            </a:pPr>
            <a:r>
              <a:rPr lang="ru-RU" dirty="0">
                <a:latin typeface="Book Antiqua" panose="02040602050305030304" pitchFamily="18" charset="0"/>
              </a:rPr>
              <a:t>2. Вуз или колледж?</a:t>
            </a:r>
          </a:p>
          <a:p>
            <a:pPr marL="0" indent="0">
              <a:buNone/>
            </a:pPr>
            <a:r>
              <a:rPr lang="ru-RU" dirty="0">
                <a:latin typeface="Book Antiqua" panose="02040602050305030304" pitchFamily="18" charset="0"/>
              </a:rPr>
              <a:t>3. Востребованность специальностей </a:t>
            </a:r>
          </a:p>
          <a:p>
            <a:pPr marL="0" indent="0">
              <a:buNone/>
            </a:pPr>
            <a:r>
              <a:rPr lang="ru-RU" dirty="0">
                <a:latin typeface="Book Antiqua" panose="02040602050305030304" pitchFamily="18" charset="0"/>
              </a:rPr>
              <a:t>4. Поступление</a:t>
            </a:r>
          </a:p>
        </p:txBody>
      </p:sp>
      <p:pic>
        <p:nvPicPr>
          <p:cNvPr id="5122" name="Picture 2" descr="Бесплатное векторное изображение Диспетчер приоритетов задач в списке дел">
            <a:extLst>
              <a:ext uri="{FF2B5EF4-FFF2-40B4-BE49-F238E27FC236}">
                <a16:creationId xmlns:a16="http://schemas.microsoft.com/office/drawing/2014/main" id="{178484A5-CC43-2114-2832-956D10137B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8708" y="3297382"/>
            <a:ext cx="5203292" cy="3466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71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95507F-533A-C6DC-D24F-075F239DA284}"/>
              </a:ext>
            </a:extLst>
          </p:cNvPr>
          <p:cNvSpPr>
            <a:spLocks noGrp="1"/>
          </p:cNvSpPr>
          <p:nvPr>
            <p:ph type="ctrTitle"/>
          </p:nvPr>
        </p:nvSpPr>
        <p:spPr/>
        <p:txBody>
          <a:bodyPr>
            <a:normAutofit fontScale="90000"/>
          </a:bodyPr>
          <a:lstStyle/>
          <a:p>
            <a:r>
              <a:rPr lang="ru-RU" dirty="0">
                <a:latin typeface="Book Antiqua" panose="02040602050305030304" pitchFamily="18" charset="0"/>
              </a:rPr>
              <a:t>1.Вступление.</a:t>
            </a:r>
            <a:br>
              <a:rPr lang="ru-RU" dirty="0">
                <a:latin typeface="Book Antiqua" panose="02040602050305030304" pitchFamily="18" charset="0"/>
              </a:rPr>
            </a:br>
            <a:r>
              <a:rPr lang="ru-RU" dirty="0">
                <a:latin typeface="Book Antiqua" panose="02040602050305030304" pitchFamily="18" charset="0"/>
              </a:rPr>
              <a:t>Почему же выбор профессии так важен</a:t>
            </a:r>
            <a:r>
              <a:rPr lang="ru-RU" dirty="0"/>
              <a:t>?</a:t>
            </a:r>
          </a:p>
        </p:txBody>
      </p:sp>
      <p:sp>
        <p:nvSpPr>
          <p:cNvPr id="3" name="Подзаголовок 2">
            <a:extLst>
              <a:ext uri="{FF2B5EF4-FFF2-40B4-BE49-F238E27FC236}">
                <a16:creationId xmlns:a16="http://schemas.microsoft.com/office/drawing/2014/main" id="{482F331A-F608-B859-20AB-5E82CC58547B}"/>
              </a:ext>
            </a:extLst>
          </p:cNvPr>
          <p:cNvSpPr>
            <a:spLocks noGrp="1"/>
          </p:cNvSpPr>
          <p:nvPr>
            <p:ph type="subTitle" idx="1"/>
          </p:nvPr>
        </p:nvSpPr>
        <p:spPr/>
        <p:txBody>
          <a:bodyPr/>
          <a:lstStyle/>
          <a:p>
            <a:r>
              <a:rPr lang="ru-RU" dirty="0"/>
              <a:t>Формула выбора направления </a:t>
            </a:r>
          </a:p>
        </p:txBody>
      </p:sp>
    </p:spTree>
    <p:extLst>
      <p:ext uri="{BB962C8B-B14F-4D97-AF65-F5344CB8AC3E}">
        <p14:creationId xmlns:p14="http://schemas.microsoft.com/office/powerpoint/2010/main" val="417230648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2031</TotalTime>
  <Words>1070</Words>
  <Application>Microsoft Office PowerPoint</Application>
  <PresentationFormat>Широкоэкранный</PresentationFormat>
  <Paragraphs>113</Paragraphs>
  <Slides>27</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27</vt:i4>
      </vt:variant>
    </vt:vector>
  </HeadingPairs>
  <TitlesOfParts>
    <vt:vector size="37" baseType="lpstr">
      <vt:lpstr>Arial</vt:lpstr>
      <vt:lpstr>Book Antiqua</vt:lpstr>
      <vt:lpstr>Calibri</vt:lpstr>
      <vt:lpstr>Calibri Light</vt:lpstr>
      <vt:lpstr>Circe</vt:lpstr>
      <vt:lpstr>GraphikLCG-Regular</vt:lpstr>
      <vt:lpstr>PT Sans</vt:lpstr>
      <vt:lpstr>Times New Roman</vt:lpstr>
      <vt:lpstr>YS Text</vt:lpstr>
      <vt:lpstr>Тема Office</vt:lpstr>
      <vt:lpstr>Презентация PowerPoint</vt:lpstr>
      <vt:lpstr>Презентация PowerPoint</vt:lpstr>
      <vt:lpstr>Презентация PowerPoint</vt:lpstr>
      <vt:lpstr>Презентация PowerPoint</vt:lpstr>
      <vt:lpstr>Цель – Составить гайд по выбору направления для выпускников школ </vt:lpstr>
      <vt:lpstr>Источники </vt:lpstr>
      <vt:lpstr>Дорожная карта</vt:lpstr>
      <vt:lpstr>План презентации</vt:lpstr>
      <vt:lpstr>1.Вступление. Почему же выбор профессии так важен?</vt:lpstr>
      <vt:lpstr>Выбор будущей профессии - это серьезный и ответственный шаг в жизни каждого человека, требующий подготовки и знаний, времени на раздумья, и не терпящий легкомысленности. Почему? Да потому, что от того, правильно ли вы выберите свою будущую профессию, будет зависеть вся ваша дальнейшая взрослая жизнь. Правильный выбор профессии – это уверенность, душевное равновесие и материальное благополучие во взрослой жизни. </vt:lpstr>
      <vt:lpstr>Формула выбора профессии «Хочу — Могу — Надо» </vt:lpstr>
      <vt:lpstr>2. что лучше вуз или колледж?</vt:lpstr>
      <vt:lpstr>С чего начать? </vt:lpstr>
      <vt:lpstr>Презентация PowerPoint</vt:lpstr>
      <vt:lpstr>Обучение в вузе </vt:lpstr>
      <vt:lpstr>Обучение в колледже и других учреждениях СПО </vt:lpstr>
      <vt:lpstr>Востребованность специальностей</vt:lpstr>
      <vt:lpstr>Презентация PowerPoint</vt:lpstr>
      <vt:lpstr>Презентация PowerPoint</vt:lpstr>
      <vt:lpstr>Поступление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Varya Varya</dc:creator>
  <cp:lastModifiedBy>S Scherbinin</cp:lastModifiedBy>
  <cp:revision>22</cp:revision>
  <dcterms:created xsi:type="dcterms:W3CDTF">2022-11-08T15:40:35Z</dcterms:created>
  <dcterms:modified xsi:type="dcterms:W3CDTF">2023-04-26T17:06:32Z</dcterms:modified>
</cp:coreProperties>
</file>