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6.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38.png"/></Relationships>
</file>

<file path=ppt/slides/_rels/slide16.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image" Target="../media/image39.png"/><Relationship Id="rId1" Type="http://schemas.openxmlformats.org/officeDocument/2006/relationships/slideLayout" Target="../slideLayouts/slideLayout6.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17.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6.png"/><Relationship Id="rId7" Type="http://schemas.openxmlformats.org/officeDocument/2006/relationships/image" Target="../media/image49.png"/><Relationship Id="rId2" Type="http://schemas.openxmlformats.org/officeDocument/2006/relationships/image" Target="../media/image42.png"/><Relationship Id="rId1" Type="http://schemas.openxmlformats.org/officeDocument/2006/relationships/slideLayout" Target="../slideLayouts/slideLayout6.xml"/><Relationship Id="rId6" Type="http://schemas.openxmlformats.org/officeDocument/2006/relationships/image" Target="../media/image44.png"/><Relationship Id="rId5" Type="http://schemas.openxmlformats.org/officeDocument/2006/relationships/image" Target="../media/image48.png"/><Relationship Id="rId10" Type="http://schemas.openxmlformats.org/officeDocument/2006/relationships/image" Target="../media/image52.png"/><Relationship Id="rId4" Type="http://schemas.openxmlformats.org/officeDocument/2006/relationships/image" Target="../media/image47.png"/><Relationship Id="rId9" Type="http://schemas.openxmlformats.org/officeDocument/2006/relationships/image" Target="../media/image51.png"/></Relationships>
</file>

<file path=ppt/slides/_rels/slide1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 Id="rId5" Type="http://schemas.openxmlformats.org/officeDocument/2006/relationships/image" Target="../media/image56.png"/><Relationship Id="rId4" Type="http://schemas.openxmlformats.org/officeDocument/2006/relationships/image" Target="../media/image5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7"/>
            <a:ext cx="7772400" cy="2907754"/>
          </a:xfrm>
        </p:spPr>
        <p:txBody>
          <a:bodyPr>
            <a:normAutofit fontScale="90000"/>
          </a:bodyPr>
          <a:lstStyle/>
          <a:p>
            <a:r>
              <a:rPr lang="ru-RU" sz="3600" b="1" dirty="0" smtClean="0">
                <a:latin typeface="Times New Roman" pitchFamily="18" charset="0"/>
                <a:cs typeface="Times New Roman" pitchFamily="18" charset="0"/>
              </a:rPr>
              <a:t>С.В.Кузнецов</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Приёмы и способы решения задания с параметром на ЕГЭ по математике.</a:t>
            </a:r>
            <a:endParaRPr lang="ru-RU" sz="3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3886200"/>
            <a:ext cx="6400800" cy="2207096"/>
          </a:xfrm>
        </p:spPr>
        <p:txBody>
          <a:bodyPr>
            <a:normAutofit fontScale="85000" lnSpcReduction="20000"/>
          </a:bodyPr>
          <a:lstStyle/>
          <a:p>
            <a:r>
              <a:rPr lang="ru-RU" sz="2100" dirty="0" smtClean="0">
                <a:solidFill>
                  <a:schemeClr val="tx1"/>
                </a:solidFill>
                <a:latin typeface="Times New Roman" pitchFamily="18" charset="0"/>
                <a:cs typeface="Times New Roman" pitchFamily="18" charset="0"/>
              </a:rPr>
              <a:t>Учебно-методическое пособие для учителей математики, студентов математических специальностей, учащихся в </a:t>
            </a:r>
            <a:r>
              <a:rPr lang="ru-RU" sz="2100" smtClean="0">
                <a:solidFill>
                  <a:schemeClr val="tx1"/>
                </a:solidFill>
                <a:latin typeface="Times New Roman" pitchFamily="18" charset="0"/>
                <a:cs typeface="Times New Roman" pitchFamily="18" charset="0"/>
              </a:rPr>
              <a:t>учреждениях </a:t>
            </a:r>
            <a:r>
              <a:rPr lang="ru-RU" sz="2100" smtClean="0">
                <a:solidFill>
                  <a:schemeClr val="tx1"/>
                </a:solidFill>
                <a:latin typeface="Times New Roman" pitchFamily="18" charset="0"/>
                <a:cs typeface="Times New Roman" pitchFamily="18" charset="0"/>
              </a:rPr>
              <a:t>среднего, </a:t>
            </a:r>
            <a:r>
              <a:rPr lang="ru-RU" sz="2100" smtClean="0">
                <a:solidFill>
                  <a:schemeClr val="tx1"/>
                </a:solidFill>
                <a:latin typeface="Times New Roman" pitchFamily="18" charset="0"/>
                <a:cs typeface="Times New Roman" pitchFamily="18" charset="0"/>
              </a:rPr>
              <a:t>среднего </a:t>
            </a:r>
            <a:r>
              <a:rPr lang="ru-RU" sz="2100" smtClean="0">
                <a:solidFill>
                  <a:schemeClr val="tx1"/>
                </a:solidFill>
                <a:latin typeface="Times New Roman" pitchFamily="18" charset="0"/>
                <a:cs typeface="Times New Roman" pitchFamily="18" charset="0"/>
              </a:rPr>
              <a:t>профессионального и </a:t>
            </a:r>
            <a:r>
              <a:rPr lang="ru-RU" sz="2100" dirty="0" smtClean="0">
                <a:solidFill>
                  <a:schemeClr val="tx1"/>
                </a:solidFill>
                <a:latin typeface="Times New Roman" pitchFamily="18" charset="0"/>
                <a:cs typeface="Times New Roman" pitchFamily="18" charset="0"/>
              </a:rPr>
              <a:t>среднего специального образования</a:t>
            </a:r>
          </a:p>
          <a:p>
            <a:endParaRPr lang="ru-RU" sz="1800" dirty="0" smtClean="0">
              <a:solidFill>
                <a:schemeClr val="tx1"/>
              </a:solidFill>
              <a:latin typeface="Times New Roman" pitchFamily="18" charset="0"/>
              <a:cs typeface="Times New Roman" pitchFamily="18" charset="0"/>
            </a:endParaRPr>
          </a:p>
          <a:p>
            <a:endParaRPr lang="ru-RU" sz="1800" dirty="0" smtClean="0">
              <a:solidFill>
                <a:schemeClr val="tx1"/>
              </a:solidFill>
              <a:latin typeface="Times New Roman" pitchFamily="18" charset="0"/>
              <a:cs typeface="Times New Roman" pitchFamily="18" charset="0"/>
            </a:endParaRPr>
          </a:p>
          <a:p>
            <a:endParaRPr lang="ru-RU" sz="1800" dirty="0" smtClean="0">
              <a:solidFill>
                <a:schemeClr val="tx1"/>
              </a:solidFill>
              <a:latin typeface="Times New Roman" pitchFamily="18" charset="0"/>
              <a:cs typeface="Times New Roman" pitchFamily="18" charset="0"/>
            </a:endParaRPr>
          </a:p>
          <a:p>
            <a:r>
              <a:rPr lang="ru-RU" sz="2800" dirty="0" smtClean="0">
                <a:solidFill>
                  <a:schemeClr val="tx1"/>
                </a:solidFill>
                <a:latin typeface="Times New Roman" pitchFamily="18" charset="0"/>
                <a:cs typeface="Times New Roman" pitchFamily="18" charset="0"/>
              </a:rPr>
              <a:t>ПСКОВ - 2023</a:t>
            </a: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chor="t">
            <a:normAutofit/>
          </a:bodyPr>
          <a:lstStyle/>
          <a:p>
            <a:pPr algn="l"/>
            <a:r>
              <a:rPr lang="ru-RU" sz="1800" i="1" dirty="0" smtClean="0">
                <a:latin typeface="Times New Roman" pitchFamily="18" charset="0"/>
                <a:cs typeface="Times New Roman" pitchFamily="18" charset="0"/>
              </a:rPr>
              <a:t>D </a:t>
            </a: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a</a:t>
            </a:r>
            <a:r>
              <a:rPr lang="ru-RU" sz="1800" baseline="30000" dirty="0" smtClean="0">
                <a:latin typeface="Times New Roman" pitchFamily="18" charset="0"/>
                <a:cs typeface="Times New Roman" pitchFamily="18" charset="0"/>
              </a:rPr>
              <a:t>2</a:t>
            </a:r>
            <a:r>
              <a:rPr lang="ru-RU" sz="1800" dirty="0" smtClean="0">
                <a:latin typeface="Times New Roman" pitchFamily="18" charset="0"/>
                <a:cs typeface="Times New Roman" pitchFamily="18" charset="0"/>
              </a:rPr>
              <a:t> – 4(2</a:t>
            </a:r>
            <a:r>
              <a:rPr lang="ru-RU" sz="1800" i="1"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 1)(2</a:t>
            </a:r>
            <a:r>
              <a:rPr lang="ru-RU" sz="1800" i="1"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 3) = -15</a:t>
            </a:r>
            <a:r>
              <a:rPr lang="ru-RU" sz="1800" i="1" dirty="0" smtClean="0">
                <a:latin typeface="Times New Roman" pitchFamily="18" charset="0"/>
                <a:cs typeface="Times New Roman" pitchFamily="18" charset="0"/>
              </a:rPr>
              <a:t>a</a:t>
            </a:r>
            <a:r>
              <a:rPr lang="ru-RU" sz="1800" baseline="30000" dirty="0" smtClean="0">
                <a:latin typeface="Times New Roman" pitchFamily="18" charset="0"/>
                <a:cs typeface="Times New Roman" pitchFamily="18" charset="0"/>
              </a:rPr>
              <a:t>2</a:t>
            </a:r>
            <a:r>
              <a:rPr lang="ru-RU" sz="1800" dirty="0" smtClean="0">
                <a:latin typeface="Times New Roman" pitchFamily="18" charset="0"/>
                <a:cs typeface="Times New Roman" pitchFamily="18" charset="0"/>
              </a:rPr>
              <a:t> + 32</a:t>
            </a:r>
            <a:r>
              <a:rPr lang="ru-RU" sz="1800" i="1"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 12;</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Чтобы записать окончательный ответ, необходимо понять,</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удовлетворяет ли</a:t>
            </a:r>
            <a:r>
              <a:rPr lang="en-US" sz="1800" dirty="0" smtClean="0">
                <a:latin typeface="Times New Roman" pitchFamily="18" charset="0"/>
                <a:cs typeface="Times New Roman" pitchFamily="18" charset="0"/>
              </a:rPr>
              <a:t> a =      </a:t>
            </a:r>
            <a:r>
              <a:rPr lang="ru-RU" sz="1800" dirty="0" smtClean="0">
                <a:latin typeface="Times New Roman" pitchFamily="18" charset="0"/>
                <a:cs typeface="Times New Roman" pitchFamily="18" charset="0"/>
              </a:rPr>
              <a:t>условию (1), а для этого надо сравнить числа      и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 Очевидно, что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Ответ: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836712"/>
            <a:ext cx="4881617" cy="1224136"/>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87623" y="2492895"/>
            <a:ext cx="144017" cy="576063"/>
          </a:xfrm>
          <a:prstGeom prst="rect">
            <a:avLst/>
          </a:prstGeom>
          <a:noFill/>
        </p:spPr>
      </p:pic>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92148" y="2564904"/>
            <a:ext cx="149349" cy="504056"/>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516216" y="2492896"/>
            <a:ext cx="936104" cy="550649"/>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3"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39553" y="3212976"/>
            <a:ext cx="1368152" cy="576064"/>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5"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707904" y="3212976"/>
            <a:ext cx="1368152" cy="576064"/>
          </a:xfrm>
          <a:prstGeom prst="rect">
            <a:avLst/>
          </a:prstGeom>
          <a:noFill/>
        </p:spPr>
      </p:pic>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7"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403648" y="3933056"/>
            <a:ext cx="4032448" cy="60349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chor="t">
            <a:normAutofit fontScale="90000"/>
          </a:bodyPr>
          <a:lstStyle/>
          <a:p>
            <a:pPr algn="l"/>
            <a:r>
              <a:rPr lang="ru-RU" sz="2000" dirty="0" smtClean="0">
                <a:latin typeface="Times New Roman" pitchFamily="18" charset="0"/>
                <a:cs typeface="Times New Roman" pitchFamily="18" charset="0"/>
              </a:rPr>
              <a:t>         Задача №2. При каких значениях параметра уравнение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+ 3| +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 1| = а не имеет решений, имеет одно решение, два решения, бесчисленное множество решений?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Разобьем всю числовую ось на три участка: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-3                         1                            </a:t>
            </a:r>
            <a:r>
              <a:rPr lang="en-US" sz="2000" dirty="0" smtClean="0">
                <a:latin typeface="Times New Roman" pitchFamily="18" charset="0"/>
                <a:cs typeface="Times New Roman" pitchFamily="18" charset="0"/>
              </a:rPr>
              <a:t>x</a:t>
            </a:r>
            <a:br>
              <a:rPr lang="en-US"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Если, то получаем:</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   − 2</a:t>
            </a:r>
            <a:r>
              <a:rPr lang="en-US" sz="2000" dirty="0" smtClean="0">
                <a:latin typeface="Times New Roman" pitchFamily="18" charset="0"/>
                <a:cs typeface="Times New Roman" pitchFamily="18" charset="0"/>
              </a:rPr>
              <a:t>x</a:t>
            </a:r>
            <a:r>
              <a:rPr lang="ru-RU" sz="2000" dirty="0" smtClean="0">
                <a:latin typeface="Times New Roman" pitchFamily="18" charset="0"/>
                <a:cs typeface="Times New Roman" pitchFamily="18" charset="0"/>
              </a:rPr>
              <a:t> = 2 + </a:t>
            </a:r>
            <a:r>
              <a:rPr lang="en-US" sz="2000" dirty="0"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Уравнение будет иметь решения,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При </a:t>
            </a:r>
            <a:r>
              <a:rPr lang="ru-RU" sz="2000" dirty="0" err="1"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 4 уравнение не будет иметь решений. Если –3 ≤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&lt; 1, то имеем: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+ 3 –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+ 1 = а, откуда 4 = а. Уравнение имеет бесчисленное множество решений при а = 4, в случае, если а ≠ 4, не имеет решений.</a:t>
            </a:r>
            <a:br>
              <a:rPr lang="ru-RU" sz="20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cxnSp>
        <p:nvCxnSpPr>
          <p:cNvPr id="9" name="Прямая со стрелкой 8"/>
          <p:cNvCxnSpPr/>
          <p:nvPr/>
        </p:nvCxnSpPr>
        <p:spPr>
          <a:xfrm>
            <a:off x="539552" y="1988840"/>
            <a:ext cx="44644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Левая круглая скобка 10"/>
          <p:cNvSpPr/>
          <p:nvPr/>
        </p:nvSpPr>
        <p:spPr>
          <a:xfrm rot="5400000">
            <a:off x="2555776" y="1052736"/>
            <a:ext cx="360040" cy="151216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18" name="Прямая соединительная линия 17"/>
          <p:cNvCxnSpPr/>
          <p:nvPr/>
        </p:nvCxnSpPr>
        <p:spPr>
          <a:xfrm flipV="1">
            <a:off x="3491880" y="1412776"/>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3491880" y="1412776"/>
            <a:ext cx="29523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flipV="1">
            <a:off x="1979712" y="1412776"/>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539552" y="1412776"/>
            <a:ext cx="14317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2564904"/>
            <a:ext cx="1958618" cy="288032"/>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83968" y="2420888"/>
            <a:ext cx="1200133" cy="576064"/>
          </a:xfrm>
          <a:prstGeom prst="rect">
            <a:avLst/>
          </a:prstGeom>
          <a:noFill/>
        </p:spPr>
      </p:pic>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9552" y="3933056"/>
            <a:ext cx="1440160" cy="582537"/>
          </a:xfrm>
          <a:prstGeom prst="rect">
            <a:avLst/>
          </a:prstGeom>
          <a:noFill/>
        </p:spPr>
      </p:pic>
      <p:sp>
        <p:nvSpPr>
          <p:cNvPr id="235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67744" y="4077072"/>
            <a:ext cx="1463514" cy="576064"/>
          </a:xfrm>
          <a:prstGeom prst="rect">
            <a:avLst/>
          </a:prstGeom>
          <a:noFill/>
        </p:spPr>
      </p:pic>
      <p:sp>
        <p:nvSpPr>
          <p:cNvPr id="23561" name="Rectangle 9"/>
          <p:cNvSpPr>
            <a:spLocks noChangeArrowheads="1"/>
          </p:cNvSpPr>
          <p:nvPr/>
        </p:nvSpPr>
        <p:spPr bwMode="auto">
          <a:xfrm>
            <a:off x="-180975" y="8286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356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62"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67944" y="4077072"/>
            <a:ext cx="720080" cy="36927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chor="t">
            <a:normAutofit fontScale="90000"/>
          </a:bodyPr>
          <a:lstStyle/>
          <a:p>
            <a:pPr algn="l"/>
            <a:r>
              <a:rPr lang="ru-RU" sz="2000" dirty="0" smtClean="0">
                <a:latin typeface="Times New Roman" pitchFamily="18" charset="0"/>
                <a:cs typeface="Times New Roman" pitchFamily="18" charset="0"/>
              </a:rPr>
              <a:t>          Если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 1, то имеем:</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Ответ: при а &lt; 4 уравнение не имеет решений; при а &gt; 4 уравнение имеет два решения; при а = 4 уравнение имеет бесчисленное множество решений; одно решение уравнение не может иметь ни при каком значении 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Задача №3. Найдите все значения а, при каждом из которых система уравнений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имеет единственное решение.</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Решение.</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Выразим из второго уравнения у = 1 – а –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и поставим в первое:</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1800" dirty="0" smtClean="0"/>
              <a:t/>
            </a:r>
            <a:br>
              <a:rPr lang="ru-RU" sz="1800" dirty="0" smtClean="0"/>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t>
            </a:r>
            <a:br>
              <a:rPr lang="ru-RU" sz="1800" dirty="0" smtClean="0"/>
            </a:br>
            <a:r>
              <a:rPr lang="ru-RU" sz="1800" dirty="0" smtClean="0"/>
              <a:t/>
            </a:r>
            <a:br>
              <a:rPr lang="ru-RU" sz="1800" dirty="0" smtClean="0"/>
            </a:br>
            <a:r>
              <a:rPr lang="ru-RU" sz="1800" dirty="0" smtClean="0"/>
              <a:t/>
            </a:r>
            <a:br>
              <a:rPr lang="ru-RU" sz="1800" dirty="0" smtClean="0"/>
            </a:br>
            <a:endParaRPr lang="ru-RU" sz="1800" dirty="0"/>
          </a:p>
        </p:txBody>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836712"/>
            <a:ext cx="4752528" cy="775635"/>
          </a:xfrm>
          <a:prstGeom prst="rect">
            <a:avLst/>
          </a:prstGeom>
          <a:noFill/>
        </p:spPr>
      </p:pic>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9552" y="3140968"/>
            <a:ext cx="3346254" cy="720080"/>
          </a:xfrm>
          <a:prstGeom prst="rect">
            <a:avLst/>
          </a:prstGeom>
          <a:noFill/>
        </p:spPr>
      </p:pic>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9551" y="4581128"/>
            <a:ext cx="5688633" cy="533309"/>
          </a:xfrm>
          <a:prstGeom prst="rect">
            <a:avLst/>
          </a:prstGeom>
          <a:noFill/>
        </p:spPr>
      </p:pic>
      <p:sp>
        <p:nvSpPr>
          <p:cNvPr id="2458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39552" y="5157192"/>
            <a:ext cx="5328592" cy="818639"/>
          </a:xfrm>
          <a:prstGeom prst="rect">
            <a:avLst/>
          </a:prstGeom>
          <a:noFill/>
        </p:spPr>
      </p:pic>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5"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39552" y="5733256"/>
            <a:ext cx="3672408" cy="78592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chor="t">
            <a:normAutofit/>
          </a:bodyPr>
          <a:lstStyle/>
          <a:p>
            <a:pPr algn="l"/>
            <a:r>
              <a:rPr lang="ru-RU" sz="1800" dirty="0" smtClean="0">
                <a:latin typeface="Times New Roman" pitchFamily="18" charset="0"/>
                <a:cs typeface="Times New Roman" pitchFamily="18" charset="0"/>
              </a:rPr>
              <a:t>        Поскольку у однозначно выражается через </a:t>
            </a:r>
            <a:r>
              <a:rPr lang="ru-RU" sz="1800" dirty="0" err="1" smtClean="0">
                <a:latin typeface="Times New Roman" pitchFamily="18" charset="0"/>
                <a:cs typeface="Times New Roman" pitchFamily="18" charset="0"/>
              </a:rPr>
              <a:t>х</a:t>
            </a:r>
            <a:r>
              <a:rPr lang="ru-RU" sz="1800" dirty="0" smtClean="0">
                <a:latin typeface="Times New Roman" pitchFamily="18" charset="0"/>
                <a:cs typeface="Times New Roman" pitchFamily="18" charset="0"/>
              </a:rPr>
              <a:t>, каждому корню этого уравнения будет соответствовать единственное решение исходной системы. Значит, система имеет единственное решение тогда и только тогда, когда дискриминант равен нулю:</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Получаем, что а =       или а = 2.</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Задача №4. При каком значении параметра </a:t>
            </a:r>
            <a:r>
              <a:rPr lang="en-US" sz="1800"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число </a:t>
            </a:r>
            <a:r>
              <a:rPr lang="en-US" sz="1800" dirty="0"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 = 1,4 является решением уравнения </a:t>
            </a:r>
            <a:r>
              <a:rPr lang="ru-RU" sz="1800" dirty="0" smtClean="0"/>
              <a:t/>
            </a:r>
            <a:br>
              <a:rPr lang="ru-RU" sz="1800" dirty="0" smtClean="0"/>
            </a:br>
            <a:r>
              <a:rPr lang="ru-RU" sz="1800" dirty="0" smtClean="0">
                <a:latin typeface="Times New Roman" pitchFamily="18" charset="0"/>
                <a:cs typeface="Times New Roman" pitchFamily="18" charset="0"/>
              </a:rPr>
              <a:t>        Решение.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Подставляя </a:t>
            </a:r>
            <a:r>
              <a:rPr lang="ru-RU" sz="1800" dirty="0" err="1" smtClean="0">
                <a:latin typeface="Times New Roman" pitchFamily="18" charset="0"/>
                <a:cs typeface="Times New Roman" pitchFamily="18" charset="0"/>
              </a:rPr>
              <a:t>х</a:t>
            </a:r>
            <a:r>
              <a:rPr lang="ru-RU" sz="1800" dirty="0" smtClean="0">
                <a:latin typeface="Times New Roman" pitchFamily="18" charset="0"/>
                <a:cs typeface="Times New Roman" pitchFamily="18" charset="0"/>
              </a:rPr>
              <a:t> = 1,4 в исходное уравнение, получаем:</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Ответ: 40.</a:t>
            </a:r>
            <a:endParaRPr lang="ru-RU" sz="1800" dirty="0">
              <a:latin typeface="Times New Roman" pitchFamily="18" charset="0"/>
              <a:cs typeface="Times New Roman" pitchFamily="18" charset="0"/>
            </a:endParaRP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56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1484784"/>
            <a:ext cx="7272808" cy="770722"/>
          </a:xfrm>
          <a:prstGeom prst="rect">
            <a:avLst/>
          </a:prstGeom>
          <a:noFill/>
        </p:spPr>
      </p:pic>
      <p:sp>
        <p:nvSpPr>
          <p:cNvPr id="25603" name="Rectangle 3"/>
          <p:cNvSpPr>
            <a:spLocks noChangeArrowheads="1"/>
          </p:cNvSpPr>
          <p:nvPr/>
        </p:nvSpPr>
        <p:spPr bwMode="auto">
          <a:xfrm>
            <a:off x="-180975" y="10001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560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01286" y="2159042"/>
            <a:ext cx="292032" cy="477870"/>
          </a:xfrm>
          <a:prstGeom prst="rect">
            <a:avLst/>
          </a:prstGeom>
          <a:noFill/>
        </p:spPr>
      </p:pic>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09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99792" y="3140968"/>
            <a:ext cx="2880320" cy="288032"/>
          </a:xfrm>
          <a:prstGeom prst="rect">
            <a:avLst/>
          </a:prstGeom>
          <a:noFill/>
        </p:spPr>
      </p:pic>
      <p:sp>
        <p:nvSpPr>
          <p:cNvPr id="4099" name="Rectangle 3"/>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100"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71599" y="4005064"/>
            <a:ext cx="3197155" cy="288032"/>
          </a:xfrm>
          <a:prstGeom prst="rect">
            <a:avLst/>
          </a:prstGeom>
          <a:noFill/>
        </p:spPr>
      </p:pic>
      <p:sp>
        <p:nvSpPr>
          <p:cNvPr id="4102" name="Rectangle 6"/>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103"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971599" y="4365104"/>
            <a:ext cx="1555373" cy="288032"/>
          </a:xfrm>
          <a:prstGeom prst="rect">
            <a:avLst/>
          </a:prstGeom>
          <a:noFill/>
        </p:spPr>
      </p:pic>
      <p:sp>
        <p:nvSpPr>
          <p:cNvPr id="4105" name="Rectangle 9"/>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1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106" name="Picture 1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971600" y="4653136"/>
            <a:ext cx="648072" cy="294578"/>
          </a:xfrm>
          <a:prstGeom prst="rect">
            <a:avLst/>
          </a:prstGeom>
          <a:noFill/>
        </p:spPr>
      </p:pic>
      <p:sp>
        <p:nvSpPr>
          <p:cNvPr id="4108" name="Rectangle 12"/>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chor="t">
            <a:normAutofit/>
          </a:bodyPr>
          <a:lstStyle/>
          <a:p>
            <a:pPr algn="l"/>
            <a:r>
              <a:rPr lang="ru-RU" sz="1800" dirty="0" smtClean="0">
                <a:latin typeface="Times New Roman" pitchFamily="18" charset="0"/>
                <a:cs typeface="Times New Roman" pitchFamily="18" charset="0"/>
              </a:rPr>
              <a:t>        Задание №5. При каком значении параметра </a:t>
            </a:r>
            <a:r>
              <a:rPr lang="en-US" sz="1800"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решением уравнения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является</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множество</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Решение.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Решая исходное уравнение, получаем</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Отсюда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Ответ: ±12.</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3568" y="548680"/>
            <a:ext cx="936104" cy="550650"/>
          </a:xfrm>
          <a:prstGeom prst="rect">
            <a:avLst/>
          </a:prstGeom>
          <a:noFill/>
        </p:spPr>
      </p:pic>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51920" y="620688"/>
            <a:ext cx="2088232" cy="288032"/>
          </a:xfrm>
          <a:prstGeom prst="rect">
            <a:avLst/>
          </a:prstGeom>
          <a:noFill/>
        </p:spPr>
      </p:pic>
      <p:sp>
        <p:nvSpPr>
          <p:cNvPr id="29702" name="Rectangle 6"/>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8024" y="1412776"/>
            <a:ext cx="1872208" cy="450970"/>
          </a:xfrm>
          <a:prstGeom prst="rect">
            <a:avLst/>
          </a:prstGeom>
          <a:noFill/>
        </p:spPr>
      </p:pic>
      <p:sp>
        <p:nvSpPr>
          <p:cNvPr id="29705" name="Rectangle 9"/>
          <p:cNvSpPr>
            <a:spLocks noChangeArrowheads="1"/>
          </p:cNvSpPr>
          <p:nvPr/>
        </p:nvSpPr>
        <p:spPr bwMode="auto">
          <a:xfrm>
            <a:off x="0" y="7715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6"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1916832"/>
            <a:ext cx="2003132" cy="432048"/>
          </a:xfrm>
          <a:prstGeom prst="rect">
            <a:avLst/>
          </a:prstGeom>
          <a:noFill/>
        </p:spPr>
      </p:pic>
      <p:sp>
        <p:nvSpPr>
          <p:cNvPr id="2970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8" name="Picture 1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563888" y="1844824"/>
            <a:ext cx="1944216" cy="6756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normAutofit/>
          </a:bodyPr>
          <a:lstStyle/>
          <a:p>
            <a:r>
              <a:rPr lang="ru-RU" sz="2800" dirty="0" smtClean="0">
                <a:latin typeface="Times New Roman" pitchFamily="18" charset="0"/>
                <a:cs typeface="Times New Roman" pitchFamily="18" charset="0"/>
              </a:rPr>
              <a:t>Задачи для самостоятельного </a:t>
            </a:r>
            <a:r>
              <a:rPr lang="ru-RU" sz="2800" dirty="0" smtClean="0">
                <a:latin typeface="Times New Roman" pitchFamily="18" charset="0"/>
                <a:cs typeface="Times New Roman" pitchFamily="18" charset="0"/>
              </a:rPr>
              <a:t>решения </a:t>
            </a:r>
            <a:r>
              <a:rPr lang="ru-RU" sz="2800" dirty="0" smtClean="0">
                <a:latin typeface="Times New Roman" pitchFamily="18" charset="0"/>
                <a:cs typeface="Times New Roman" pitchFamily="18" charset="0"/>
              </a:rPr>
              <a:t>алгебраическим методом.</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229600" cy="5256584"/>
          </a:xfrm>
        </p:spPr>
        <p:txBody>
          <a:bodyPr>
            <a:normAutofit/>
          </a:bodyPr>
          <a:lstStyle/>
          <a:p>
            <a:pPr>
              <a:buFont typeface="+mj-lt"/>
              <a:buAutoNum type="arabicPeriod"/>
            </a:pPr>
            <a:r>
              <a:rPr lang="ru-RU" sz="1800" dirty="0" smtClean="0">
                <a:latin typeface="Times New Roman" pitchFamily="18" charset="0"/>
                <a:cs typeface="Times New Roman" pitchFamily="18" charset="0"/>
              </a:rPr>
              <a:t>При каких значениях параметра </a:t>
            </a:r>
            <a:r>
              <a:rPr lang="en-US" sz="1800" dirty="0" smtClean="0">
                <a:latin typeface="Times New Roman" pitchFamily="18" charset="0"/>
                <a:cs typeface="Times New Roman" pitchFamily="18" charset="0"/>
              </a:rPr>
              <a:t>p</a:t>
            </a:r>
            <a:r>
              <a:rPr lang="ru-RU" sz="1800" dirty="0" smtClean="0">
                <a:latin typeface="Times New Roman" pitchFamily="18" charset="0"/>
                <a:cs typeface="Times New Roman" pitchFamily="18" charset="0"/>
              </a:rPr>
              <a:t> значение выражения</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равно 3</a:t>
            </a:r>
            <a:r>
              <a:rPr lang="en-US"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t>
            </a:r>
          </a:p>
          <a:p>
            <a:pPr>
              <a:buFont typeface="+mj-lt"/>
              <a:buAutoNum type="arabicPeriod"/>
            </a:pPr>
            <a:r>
              <a:rPr lang="ru-RU" sz="1800" dirty="0" smtClean="0">
                <a:latin typeface="Times New Roman" pitchFamily="18" charset="0"/>
                <a:cs typeface="Times New Roman" pitchFamily="18" charset="0"/>
              </a:rPr>
              <a:t>Найдите значения параметра</a:t>
            </a:r>
            <a:r>
              <a:rPr lang="en-US" sz="1800" dirty="0" smtClean="0">
                <a:latin typeface="Times New Roman" pitchFamily="18" charset="0"/>
                <a:cs typeface="Times New Roman" pitchFamily="18" charset="0"/>
              </a:rPr>
              <a:t> b, </a:t>
            </a:r>
            <a:r>
              <a:rPr lang="ru-RU" sz="1800" dirty="0" smtClean="0">
                <a:latin typeface="Times New Roman" pitchFamily="18" charset="0"/>
                <a:cs typeface="Times New Roman" pitchFamily="18" charset="0"/>
              </a:rPr>
              <a:t>при которых график функции                                   проходит через точку (-1;3).</a:t>
            </a:r>
          </a:p>
          <a:p>
            <a:pPr>
              <a:buFont typeface="+mj-lt"/>
              <a:buAutoNum type="arabicPeriod"/>
            </a:pPr>
            <a:r>
              <a:rPr lang="ru-RU" sz="1800" dirty="0" smtClean="0">
                <a:latin typeface="Times New Roman" pitchFamily="18" charset="0"/>
                <a:cs typeface="Times New Roman" pitchFamily="18" charset="0"/>
              </a:rPr>
              <a:t>Найдите все значения параметра </a:t>
            </a:r>
            <a:r>
              <a:rPr lang="en-US" sz="1800"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при которых число 3 является корнем уравнения</a:t>
            </a:r>
            <a:endParaRPr lang="en-US" sz="1800" dirty="0" smtClean="0">
              <a:latin typeface="Times New Roman" pitchFamily="18" charset="0"/>
              <a:cs typeface="Times New Roman" pitchFamily="18" charset="0"/>
            </a:endParaRPr>
          </a:p>
          <a:p>
            <a:pPr>
              <a:buFont typeface="+mj-lt"/>
              <a:buAutoNum type="arabicPeriod"/>
            </a:pPr>
            <a:r>
              <a:rPr lang="ru-RU" sz="1800" dirty="0" smtClean="0">
                <a:latin typeface="Times New Roman" pitchFamily="18" charset="0"/>
                <a:cs typeface="Times New Roman" pitchFamily="18" charset="0"/>
              </a:rPr>
              <a:t>При каком значении параметра </a:t>
            </a:r>
            <a:r>
              <a:rPr lang="en-US" sz="1800"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решением уравнения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является множество </a:t>
            </a:r>
            <a:endParaRPr lang="en-US" sz="1800" dirty="0" smtClean="0">
              <a:latin typeface="Times New Roman" pitchFamily="18" charset="0"/>
              <a:cs typeface="Times New Roman" pitchFamily="18" charset="0"/>
            </a:endParaRPr>
          </a:p>
          <a:p>
            <a:pPr>
              <a:buFont typeface="+mj-lt"/>
              <a:buAutoNum type="arabicPeriod"/>
            </a:pPr>
            <a:r>
              <a:rPr lang="ru-RU" sz="1800" dirty="0" smtClean="0">
                <a:latin typeface="Times New Roman" pitchFamily="18" charset="0"/>
                <a:cs typeface="Times New Roman" pitchFamily="18" charset="0"/>
              </a:rPr>
              <a:t>Пусть </a:t>
            </a:r>
            <a:r>
              <a:rPr lang="en-US" sz="1800" dirty="0" smtClean="0">
                <a:latin typeface="Times New Roman" pitchFamily="18" charset="0"/>
                <a:cs typeface="Times New Roman" pitchFamily="18" charset="0"/>
              </a:rPr>
              <a:t>             - </a:t>
            </a:r>
            <a:r>
              <a:rPr lang="ru-RU" sz="1800" dirty="0" smtClean="0">
                <a:latin typeface="Times New Roman" pitchFamily="18" charset="0"/>
                <a:cs typeface="Times New Roman" pitchFamily="18" charset="0"/>
              </a:rPr>
              <a:t>решение системы уравнений</a:t>
            </a:r>
            <a:r>
              <a:rPr lang="en-US" sz="1800" dirty="0" smtClean="0">
                <a:latin typeface="Times New Roman" pitchFamily="18" charset="0"/>
                <a:cs typeface="Times New Roman" pitchFamily="18" charset="0"/>
              </a:rPr>
              <a:t>                                 </a:t>
            </a:r>
          </a:p>
          <a:p>
            <a:pPr>
              <a:buFont typeface="+mj-lt"/>
              <a:buAutoNum type="arabicPeriod"/>
            </a:pPr>
            <a:endParaRPr lang="en-US"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Найдите такое значение параметра </a:t>
            </a:r>
            <a:r>
              <a:rPr lang="en-US" sz="1800" dirty="0" smtClean="0">
                <a:latin typeface="Times New Roman" pitchFamily="18" charset="0"/>
                <a:cs typeface="Times New Roman" pitchFamily="18" charset="0"/>
              </a:rPr>
              <a:t>a, </a:t>
            </a:r>
            <a:r>
              <a:rPr lang="ru-RU" sz="1800" dirty="0" smtClean="0">
                <a:latin typeface="Times New Roman" pitchFamily="18" charset="0"/>
                <a:cs typeface="Times New Roman" pitchFamily="18" charset="0"/>
              </a:rPr>
              <a:t>при котором </a:t>
            </a:r>
            <a:r>
              <a:rPr lang="en-US" sz="1800" dirty="0" smtClean="0">
                <a:latin typeface="Times New Roman" pitchFamily="18" charset="0"/>
                <a:cs typeface="Times New Roman" pitchFamily="18" charset="0"/>
              </a:rPr>
              <a:t>              .</a:t>
            </a:r>
          </a:p>
          <a:p>
            <a:pPr>
              <a:buNone/>
            </a:pPr>
            <a:endParaRPr lang="ru-RU"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72199" y="1340768"/>
            <a:ext cx="1324947" cy="288032"/>
          </a:xfrm>
          <a:prstGeom prst="rect">
            <a:avLst/>
          </a:prstGeom>
          <a:noFill/>
        </p:spPr>
      </p:pic>
      <p:sp>
        <p:nvSpPr>
          <p:cNvPr id="30723"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2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020272" y="1988840"/>
            <a:ext cx="1728192" cy="248661"/>
          </a:xfrm>
          <a:prstGeom prst="rect">
            <a:avLst/>
          </a:prstGeom>
          <a:noFill/>
        </p:spPr>
      </p:pic>
      <p:sp>
        <p:nvSpPr>
          <p:cNvPr id="30726" name="Rectangle 6"/>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2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051719" y="2708920"/>
            <a:ext cx="3444383" cy="504056"/>
          </a:xfrm>
          <a:prstGeom prst="rect">
            <a:avLst/>
          </a:prstGeom>
          <a:noFill/>
        </p:spPr>
      </p:pic>
      <p:sp>
        <p:nvSpPr>
          <p:cNvPr id="30729" name="Rectangle 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33"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547664" y="3789040"/>
            <a:ext cx="648072" cy="275775"/>
          </a:xfrm>
          <a:prstGeom prst="rect">
            <a:avLst/>
          </a:prstGeom>
          <a:noFill/>
        </p:spPr>
      </p:pic>
      <p:sp>
        <p:nvSpPr>
          <p:cNvPr id="30735" name="Rectangle 1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3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36" name="Picture 1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292080" y="3645024"/>
            <a:ext cx="1584176" cy="516981"/>
          </a:xfrm>
          <a:prstGeom prst="rect">
            <a:avLst/>
          </a:prstGeom>
          <a:noFill/>
        </p:spPr>
      </p:pic>
      <p:sp>
        <p:nvSpPr>
          <p:cNvPr id="30738" name="Rectangle 18"/>
          <p:cNvSpPr>
            <a:spLocks noChangeArrowheads="1"/>
          </p:cNvSpPr>
          <p:nvPr/>
        </p:nvSpPr>
        <p:spPr bwMode="auto">
          <a:xfrm>
            <a:off x="0" y="8572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4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39" name="Picture 1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508104" y="4437112"/>
            <a:ext cx="720080" cy="300033"/>
          </a:xfrm>
          <a:prstGeom prst="rect">
            <a:avLst/>
          </a:prstGeom>
          <a:noFill/>
        </p:spPr>
      </p:pic>
      <p:sp>
        <p:nvSpPr>
          <p:cNvPr id="30741" name="Rectangle 21"/>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43"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42" name="Picture 22"/>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372199" y="2996952"/>
            <a:ext cx="982263" cy="504056"/>
          </a:xfrm>
          <a:prstGeom prst="rect">
            <a:avLst/>
          </a:prstGeom>
          <a:noFill/>
        </p:spPr>
      </p:pic>
      <p:sp>
        <p:nvSpPr>
          <p:cNvPr id="30744" name="Rectangle 24"/>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46"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45" name="Picture 2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051721" y="3323756"/>
            <a:ext cx="2016223" cy="465283"/>
          </a:xfrm>
          <a:prstGeom prst="rect">
            <a:avLst/>
          </a:prstGeom>
          <a:noFill/>
        </p:spPr>
      </p:pic>
      <p:sp>
        <p:nvSpPr>
          <p:cNvPr id="30747" name="Rectangle 27"/>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chor="t">
            <a:normAutofit/>
          </a:bodyPr>
          <a:lstStyle/>
          <a:p>
            <a:pPr algn="l"/>
            <a:r>
              <a:rPr lang="ru-RU" sz="1800" b="1" dirty="0" smtClean="0">
                <a:latin typeface="Times New Roman" pitchFamily="18" charset="0"/>
                <a:cs typeface="Times New Roman" pitchFamily="18" charset="0"/>
              </a:rPr>
              <a:t>Графический метод.</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Задание №1. Найдите все значения параметра </a:t>
            </a:r>
            <a:r>
              <a:rPr lang="en-US" sz="1800"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при которых система уравнений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имеет ровно два решения.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Решение.</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График функции – окружность, центр в точке (-4; 0) и с радиусом равным 4.</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График функции – окружность, центр в точке (</a:t>
            </a:r>
            <a:r>
              <a:rPr lang="en-US" sz="1800" dirty="0" smtClean="0">
                <a:latin typeface="Times New Roman" pitchFamily="18" charset="0"/>
                <a:cs typeface="Times New Roman" pitchFamily="18" charset="0"/>
              </a:rPr>
              <a:t> a; 0)</a:t>
            </a:r>
            <a:r>
              <a:rPr lang="ru-RU" sz="1800" dirty="0" smtClean="0">
                <a:latin typeface="Times New Roman" pitchFamily="18" charset="0"/>
                <a:cs typeface="Times New Roman" pitchFamily="18" charset="0"/>
              </a:rPr>
              <a:t> и с радиусом равным 1. При увеличении значения параметра </a:t>
            </a:r>
            <a:r>
              <a:rPr lang="en-US" sz="1800"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окружность сдвигается вдоль оси абсцисс в положительном направлении.</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endParaRPr lang="ru-RU" sz="1800" b="1" dirty="0">
              <a:latin typeface="Times New Roman" pitchFamily="18" charset="0"/>
              <a:cs typeface="Times New Roman" pitchFamily="18" charset="0"/>
            </a:endParaRPr>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91680" y="908720"/>
            <a:ext cx="1944216" cy="576064"/>
          </a:xfrm>
          <a:prstGeom prst="rect">
            <a:avLst/>
          </a:prstGeom>
          <a:noFill/>
        </p:spPr>
      </p:pic>
      <p:sp>
        <p:nvSpPr>
          <p:cNvPr id="31747" name="Rectangle 3"/>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17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174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9552" y="1700809"/>
            <a:ext cx="3715611" cy="288032"/>
          </a:xfrm>
          <a:prstGeom prst="rect">
            <a:avLst/>
          </a:prstGeom>
          <a:noFill/>
        </p:spPr>
      </p:pic>
      <p:sp>
        <p:nvSpPr>
          <p:cNvPr id="31750" name="Rectangle 6"/>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175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9552" y="2276872"/>
            <a:ext cx="4147661" cy="288032"/>
          </a:xfrm>
          <a:prstGeom prst="rect">
            <a:avLst/>
          </a:prstGeom>
          <a:noFill/>
        </p:spPr>
      </p:pic>
      <p:sp>
        <p:nvSpPr>
          <p:cNvPr id="31753" name="Rectangle 9"/>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7" name="Прямая со стрелкой 16"/>
          <p:cNvCxnSpPr>
            <a:stCxn id="2" idx="2"/>
          </p:cNvCxnSpPr>
          <p:nvPr/>
        </p:nvCxnSpPr>
        <p:spPr>
          <a:xfrm flipV="1">
            <a:off x="4572000" y="3429000"/>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179512" y="4869160"/>
            <a:ext cx="60486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flipV="1">
            <a:off x="5724128" y="479715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flipV="1">
            <a:off x="3059832" y="479715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4499992" y="3717032"/>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Кольцо 18"/>
          <p:cNvSpPr/>
          <p:nvPr/>
        </p:nvSpPr>
        <p:spPr>
          <a:xfrm>
            <a:off x="1619672" y="3429000"/>
            <a:ext cx="2952328" cy="2909557"/>
          </a:xfrm>
          <a:prstGeom prst="donu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1" name="Кольцо 20"/>
          <p:cNvSpPr/>
          <p:nvPr/>
        </p:nvSpPr>
        <p:spPr>
          <a:xfrm>
            <a:off x="3779912" y="4437112"/>
            <a:ext cx="792088" cy="792088"/>
          </a:xfrm>
          <a:prstGeom prst="donu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3" name="Кольцо 22"/>
          <p:cNvSpPr/>
          <p:nvPr/>
        </p:nvSpPr>
        <p:spPr>
          <a:xfrm>
            <a:off x="4572000" y="4437112"/>
            <a:ext cx="792088" cy="792088"/>
          </a:xfrm>
          <a:prstGeom prst="donu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4" name="Кольцо 23"/>
          <p:cNvSpPr/>
          <p:nvPr/>
        </p:nvSpPr>
        <p:spPr>
          <a:xfrm>
            <a:off x="1619672" y="4437112"/>
            <a:ext cx="792088" cy="792088"/>
          </a:xfrm>
          <a:prstGeom prst="donu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5" name="Кольцо 24"/>
          <p:cNvSpPr/>
          <p:nvPr/>
        </p:nvSpPr>
        <p:spPr>
          <a:xfrm>
            <a:off x="827584" y="4437112"/>
            <a:ext cx="792088" cy="792088"/>
          </a:xfrm>
          <a:prstGeom prst="donu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9" name="TextBox 28"/>
          <p:cNvSpPr txBox="1"/>
          <p:nvPr/>
        </p:nvSpPr>
        <p:spPr>
          <a:xfrm>
            <a:off x="2843808" y="4941168"/>
            <a:ext cx="372218" cy="369332"/>
          </a:xfrm>
          <a:prstGeom prst="rect">
            <a:avLst/>
          </a:prstGeom>
          <a:noFill/>
        </p:spPr>
        <p:txBody>
          <a:bodyPr wrap="none" rtlCol="0">
            <a:spAutoFit/>
          </a:bodyPr>
          <a:lstStyle/>
          <a:p>
            <a:r>
              <a:rPr lang="ru-RU" dirty="0" smtClean="0"/>
              <a:t>-4</a:t>
            </a:r>
            <a:endParaRPr lang="ru-RU" dirty="0"/>
          </a:p>
        </p:txBody>
      </p:sp>
      <p:sp>
        <p:nvSpPr>
          <p:cNvPr id="31" name="TextBox 30"/>
          <p:cNvSpPr txBox="1"/>
          <p:nvPr/>
        </p:nvSpPr>
        <p:spPr>
          <a:xfrm>
            <a:off x="4283968" y="3501008"/>
            <a:ext cx="301686" cy="369332"/>
          </a:xfrm>
          <a:prstGeom prst="rect">
            <a:avLst/>
          </a:prstGeom>
          <a:noFill/>
        </p:spPr>
        <p:txBody>
          <a:bodyPr wrap="none" rtlCol="0">
            <a:spAutoFit/>
          </a:bodyPr>
          <a:lstStyle/>
          <a:p>
            <a:r>
              <a:rPr lang="ru-RU" dirty="0" smtClean="0"/>
              <a:t>4</a:t>
            </a:r>
            <a:endParaRPr lang="ru-RU" dirty="0"/>
          </a:p>
        </p:txBody>
      </p:sp>
      <p:sp>
        <p:nvSpPr>
          <p:cNvPr id="32" name="TextBox 31"/>
          <p:cNvSpPr txBox="1"/>
          <p:nvPr/>
        </p:nvSpPr>
        <p:spPr>
          <a:xfrm>
            <a:off x="4644008" y="3212976"/>
            <a:ext cx="288862" cy="369332"/>
          </a:xfrm>
          <a:prstGeom prst="rect">
            <a:avLst/>
          </a:prstGeom>
          <a:noFill/>
        </p:spPr>
        <p:txBody>
          <a:bodyPr wrap="none" rtlCol="0">
            <a:spAutoFit/>
          </a:bodyPr>
          <a:lstStyle/>
          <a:p>
            <a:r>
              <a:rPr lang="en-US" dirty="0" smtClean="0"/>
              <a:t>y</a:t>
            </a:r>
            <a:endParaRPr lang="ru-RU" dirty="0"/>
          </a:p>
        </p:txBody>
      </p:sp>
      <p:sp>
        <p:nvSpPr>
          <p:cNvPr id="33" name="TextBox 32"/>
          <p:cNvSpPr txBox="1"/>
          <p:nvPr/>
        </p:nvSpPr>
        <p:spPr>
          <a:xfrm>
            <a:off x="6012160" y="4869160"/>
            <a:ext cx="284052" cy="369332"/>
          </a:xfrm>
          <a:prstGeom prst="rect">
            <a:avLst/>
          </a:prstGeom>
          <a:noFill/>
        </p:spPr>
        <p:txBody>
          <a:bodyPr wrap="none" rtlCol="0">
            <a:spAutoFit/>
          </a:bodyPr>
          <a:lstStyle/>
          <a:p>
            <a:r>
              <a:rPr lang="en-US" dirty="0" smtClean="0"/>
              <a:t>x</a:t>
            </a:r>
            <a:endParaRPr lang="ru-RU" dirty="0"/>
          </a:p>
        </p:txBody>
      </p:sp>
      <p:sp>
        <p:nvSpPr>
          <p:cNvPr id="34" name="TextBox 33"/>
          <p:cNvSpPr txBox="1"/>
          <p:nvPr/>
        </p:nvSpPr>
        <p:spPr>
          <a:xfrm>
            <a:off x="5580112" y="4941168"/>
            <a:ext cx="301686" cy="369332"/>
          </a:xfrm>
          <a:prstGeom prst="rect">
            <a:avLst/>
          </a:prstGeom>
          <a:noFill/>
        </p:spPr>
        <p:txBody>
          <a:bodyPr wrap="none" rtlCol="0">
            <a:spAutoFit/>
          </a:bodyPr>
          <a:lstStyle/>
          <a:p>
            <a:r>
              <a:rPr lang="en-US" dirty="0" smtClean="0"/>
              <a:t>3</a:t>
            </a:r>
            <a:endParaRPr lang="ru-RU"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788024" y="4941168"/>
            <a:ext cx="216024" cy="288032"/>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Picture 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995936" y="4941168"/>
            <a:ext cx="216024" cy="288032"/>
          </a:xfrm>
          <a:prstGeom prst="rect">
            <a:avLst/>
          </a:prstGeom>
          <a:noFill/>
        </p:spPr>
      </p:pic>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9" name="Picture 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835696" y="4941168"/>
            <a:ext cx="216024" cy="288032"/>
          </a:xfrm>
          <a:prstGeom prst="rect">
            <a:avLst/>
          </a:prstGeom>
          <a:noFill/>
        </p:spPr>
      </p:pic>
      <p:sp>
        <p:nvSpPr>
          <p:cNvPr id="1031" name="Rectangle 7"/>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2" name="Picture 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115616" y="4941168"/>
            <a:ext cx="216024" cy="288032"/>
          </a:xfrm>
          <a:prstGeom prst="rect">
            <a:avLst/>
          </a:prstGeom>
          <a:noFill/>
        </p:spPr>
      </p:pic>
      <p:sp>
        <p:nvSpPr>
          <p:cNvPr id="1034" name="Rectangle 10"/>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chor="t">
            <a:normAutofit/>
          </a:bodyPr>
          <a:lstStyle/>
          <a:p>
            <a:pPr algn="l"/>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Окружности касаются, если расстояние между их центрами равно разности или сумме их радиусов. В этом случае у окружностей одна общая точка.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Если расстояние между их центрами меньше разности или больше суммы их радиусов, то окружности не имеют общих точек.</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Если же это расстояние больше разности, но меньше суммы их радиусов, то окружности пересекаются в двух точках и, следовательно, система имеет 2 решения.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Для     и</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расстояние между центрами равно</a:t>
            </a:r>
            <a:r>
              <a:rPr lang="en-US" sz="1800" dirty="0" smtClean="0">
                <a:latin typeface="Times New Roman" pitchFamily="18" charset="0"/>
                <a:cs typeface="Times New Roman" pitchFamily="18" charset="0"/>
              </a:rPr>
              <a:t>                 , </a:t>
            </a:r>
            <a:r>
              <a:rPr lang="ru-RU" sz="1800" dirty="0" smtClean="0">
                <a:latin typeface="Times New Roman" pitchFamily="18" charset="0"/>
                <a:cs typeface="Times New Roman" pitchFamily="18" charset="0"/>
              </a:rPr>
              <a:t>получаем</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Для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и                      расстояние между центрами равно</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получаем</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Вообще говоря, в данной задаче можно было эти значения получить из рисунка.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Ответ: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03648" y="2276872"/>
            <a:ext cx="216024" cy="288032"/>
          </a:xfrm>
          <a:prstGeom prst="rect">
            <a:avLst/>
          </a:prstGeom>
          <a:noFill/>
        </p:spPr>
      </p:pic>
      <p:sp>
        <p:nvSpPr>
          <p:cNvPr id="29699"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35696" y="2276872"/>
            <a:ext cx="1080120" cy="280551"/>
          </a:xfrm>
          <a:prstGeom prst="rect">
            <a:avLst/>
          </a:prstGeom>
          <a:noFill/>
        </p:spPr>
      </p:pic>
      <p:sp>
        <p:nvSpPr>
          <p:cNvPr id="29702" name="Rectangle 6"/>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516216" y="2276872"/>
            <a:ext cx="820891" cy="288032"/>
          </a:xfrm>
          <a:prstGeom prst="rect">
            <a:avLst/>
          </a:prstGeom>
          <a:noFill/>
        </p:spPr>
      </p:pic>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6"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39552" y="2564904"/>
            <a:ext cx="3384377" cy="279701"/>
          </a:xfrm>
          <a:prstGeom prst="rect">
            <a:avLst/>
          </a:prstGeom>
          <a:noFill/>
        </p:spPr>
      </p:pic>
      <p:sp>
        <p:nvSpPr>
          <p:cNvPr id="29708" name="Rectangle 12"/>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1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09"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403648" y="2852936"/>
            <a:ext cx="216024" cy="288032"/>
          </a:xfrm>
          <a:prstGeom prst="rect">
            <a:avLst/>
          </a:prstGeom>
          <a:noFill/>
        </p:spPr>
      </p:pic>
      <p:sp>
        <p:nvSpPr>
          <p:cNvPr id="29711" name="Rectangle 1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1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12"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907704" y="2852936"/>
            <a:ext cx="1108923" cy="288032"/>
          </a:xfrm>
          <a:prstGeom prst="rect">
            <a:avLst/>
          </a:prstGeom>
          <a:noFill/>
        </p:spPr>
      </p:pic>
      <p:sp>
        <p:nvSpPr>
          <p:cNvPr id="29714" name="Rectangle 18"/>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1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15" name="Picture 1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516216" y="2852936"/>
            <a:ext cx="792088" cy="264029"/>
          </a:xfrm>
          <a:prstGeom prst="rect">
            <a:avLst/>
          </a:prstGeom>
          <a:noFill/>
        </p:spPr>
      </p:pic>
      <p:sp>
        <p:nvSpPr>
          <p:cNvPr id="29717" name="Rectangle 21"/>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1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18" name="Picture 22"/>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39552" y="3140968"/>
            <a:ext cx="3240361" cy="279341"/>
          </a:xfrm>
          <a:prstGeom prst="rect">
            <a:avLst/>
          </a:prstGeom>
          <a:noFill/>
        </p:spPr>
      </p:pic>
      <p:sp>
        <p:nvSpPr>
          <p:cNvPr id="29720" name="Rectangle 24"/>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722"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9721" name="Picture 25"/>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1691680" y="3933056"/>
            <a:ext cx="1872208" cy="273315"/>
          </a:xfrm>
          <a:prstGeom prst="rect">
            <a:avLst/>
          </a:prstGeom>
          <a:noFill/>
        </p:spPr>
      </p:pic>
      <p:sp>
        <p:nvSpPr>
          <p:cNvPr id="29723" name="Rectangle 27"/>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sz="2800" dirty="0" smtClean="0">
                <a:latin typeface="Times New Roman" pitchFamily="18" charset="0"/>
                <a:cs typeface="Times New Roman" pitchFamily="18" charset="0"/>
              </a:rPr>
              <a:t>Задачи для самостоятельного решения графическим методом, график –окружность.</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4929411"/>
          </a:xfrm>
        </p:spPr>
        <p:txBody>
          <a:bodyPr>
            <a:normAutofit/>
          </a:bodyPr>
          <a:lstStyle/>
          <a:p>
            <a:pPr>
              <a:buFont typeface="+mj-lt"/>
              <a:buAutoNum type="arabicPeriod"/>
            </a:pPr>
            <a:r>
              <a:rPr lang="ru-RU" sz="1800" dirty="0" smtClean="0">
                <a:latin typeface="Times New Roman" pitchFamily="18" charset="0"/>
                <a:cs typeface="Times New Roman" pitchFamily="18" charset="0"/>
              </a:rPr>
              <a:t>Найдите все значения параметра </a:t>
            </a:r>
            <a:r>
              <a:rPr lang="en-US" sz="1800"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при которых система уравнений </a:t>
            </a:r>
            <a:r>
              <a:rPr lang="en-US" sz="1800" dirty="0" smtClean="0">
                <a:latin typeface="Times New Roman" pitchFamily="18" charset="0"/>
                <a:cs typeface="Times New Roman" pitchFamily="18" charset="0"/>
              </a:rPr>
              <a:t>                   .                                    </a:t>
            </a:r>
            <a:r>
              <a:rPr lang="ru-RU" sz="1800" dirty="0" smtClean="0">
                <a:latin typeface="Times New Roman" pitchFamily="18" charset="0"/>
                <a:cs typeface="Times New Roman" pitchFamily="18" charset="0"/>
              </a:rPr>
              <a:t>имеет ровно два решения.</a:t>
            </a:r>
          </a:p>
          <a:p>
            <a:pPr>
              <a:buFont typeface="+mj-lt"/>
              <a:buAutoNum type="arabicPeriod"/>
            </a:pPr>
            <a:endParaRPr lang="ru-RU" sz="1800" dirty="0" smtClean="0">
              <a:latin typeface="Times New Roman" pitchFamily="18" charset="0"/>
              <a:cs typeface="Times New Roman" pitchFamily="18" charset="0"/>
            </a:endParaRPr>
          </a:p>
          <a:p>
            <a:pPr>
              <a:buFont typeface="+mj-lt"/>
              <a:buAutoNum type="arabicPeriod"/>
            </a:pPr>
            <a:r>
              <a:rPr lang="ru-RU" sz="1800" dirty="0" smtClean="0">
                <a:latin typeface="Times New Roman" pitchFamily="18" charset="0"/>
                <a:cs typeface="Times New Roman" pitchFamily="18" charset="0"/>
              </a:rPr>
              <a:t>Найдите все значения параметра а, при которых система уравнений </a:t>
            </a:r>
            <a:r>
              <a:rPr lang="en-US" sz="1800" dirty="0" smtClean="0">
                <a:latin typeface="Times New Roman" pitchFamily="18" charset="0"/>
                <a:cs typeface="Times New Roman" pitchFamily="18" charset="0"/>
              </a:rPr>
              <a:t>                  .                                    </a:t>
            </a:r>
            <a:r>
              <a:rPr lang="ru-RU" sz="1800" dirty="0" smtClean="0">
                <a:latin typeface="Times New Roman" pitchFamily="18" charset="0"/>
                <a:cs typeface="Times New Roman" pitchFamily="18" charset="0"/>
              </a:rPr>
              <a:t>имеет ровно два решения.</a:t>
            </a:r>
          </a:p>
          <a:p>
            <a:pPr>
              <a:buFont typeface="+mj-lt"/>
              <a:buAutoNum type="arabicPeriod"/>
            </a:pPr>
            <a:endParaRPr lang="ru-RU" sz="1800" dirty="0" smtClean="0">
              <a:latin typeface="Times New Roman" pitchFamily="18" charset="0"/>
              <a:cs typeface="Times New Roman" pitchFamily="18" charset="0"/>
            </a:endParaRPr>
          </a:p>
          <a:p>
            <a:pPr>
              <a:buFont typeface="+mj-lt"/>
              <a:buAutoNum type="arabicPeriod"/>
            </a:pPr>
            <a:r>
              <a:rPr lang="ru-RU" sz="1800" dirty="0" smtClean="0">
                <a:latin typeface="Times New Roman" pitchFamily="18" charset="0"/>
                <a:cs typeface="Times New Roman" pitchFamily="18" charset="0"/>
              </a:rPr>
              <a:t>Найдите все значения параметра а, при которых система уравнений </a:t>
            </a:r>
            <a:r>
              <a:rPr lang="en-US" sz="1800" dirty="0" smtClean="0">
                <a:latin typeface="Times New Roman" pitchFamily="18" charset="0"/>
                <a:cs typeface="Times New Roman" pitchFamily="18" charset="0"/>
              </a:rPr>
              <a:t>                   .                                    </a:t>
            </a:r>
            <a:r>
              <a:rPr lang="ru-RU" sz="1800" dirty="0" smtClean="0">
                <a:latin typeface="Times New Roman" pitchFamily="18" charset="0"/>
                <a:cs typeface="Times New Roman" pitchFamily="18" charset="0"/>
              </a:rPr>
              <a:t>имеет нечётное число решений.</a:t>
            </a:r>
          </a:p>
          <a:p>
            <a:pPr>
              <a:buFont typeface="+mj-lt"/>
              <a:buAutoNum type="arabicPeriod"/>
            </a:pPr>
            <a:endParaRPr lang="ru-RU" sz="1800" dirty="0" smtClean="0">
              <a:latin typeface="Times New Roman" pitchFamily="18" charset="0"/>
              <a:cs typeface="Times New Roman" pitchFamily="18" charset="0"/>
            </a:endParaRPr>
          </a:p>
          <a:p>
            <a:pPr>
              <a:buFont typeface="+mj-lt"/>
              <a:buAutoNum type="arabicPeriod"/>
            </a:pPr>
            <a:r>
              <a:rPr lang="ru-RU" sz="1800" dirty="0" smtClean="0">
                <a:latin typeface="Times New Roman" pitchFamily="18" charset="0"/>
                <a:cs typeface="Times New Roman" pitchFamily="18" charset="0"/>
              </a:rPr>
              <a:t>Найдите все значения параметра а, при которых система уравнений</a:t>
            </a:r>
            <a:r>
              <a:rPr lang="en-US" sz="1800" dirty="0" smtClean="0">
                <a:latin typeface="Times New Roman" pitchFamily="18" charset="0"/>
                <a:cs typeface="Times New Roman" pitchFamily="18" charset="0"/>
              </a:rPr>
              <a:t>                    .                                    </a:t>
            </a:r>
            <a:r>
              <a:rPr lang="ru-RU" sz="1800" dirty="0" smtClean="0">
                <a:latin typeface="Times New Roman" pitchFamily="18" charset="0"/>
                <a:cs typeface="Times New Roman" pitchFamily="18" charset="0"/>
              </a:rPr>
              <a:t>имеет решения.</a:t>
            </a:r>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1556792"/>
            <a:ext cx="2246651" cy="576064"/>
          </a:xfrm>
          <a:prstGeom prst="rect">
            <a:avLst/>
          </a:prstGeom>
          <a:noFill/>
        </p:spPr>
      </p:pic>
      <p:sp>
        <p:nvSpPr>
          <p:cNvPr id="30723" name="Rectangle 3"/>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2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7543" y="2492896"/>
            <a:ext cx="2304257" cy="590835"/>
          </a:xfrm>
          <a:prstGeom prst="rect">
            <a:avLst/>
          </a:prstGeom>
          <a:noFill/>
        </p:spPr>
      </p:pic>
      <p:sp>
        <p:nvSpPr>
          <p:cNvPr id="30726" name="Rectangle 6"/>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2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67544" y="3501008"/>
            <a:ext cx="2232248" cy="543753"/>
          </a:xfrm>
          <a:prstGeom prst="rect">
            <a:avLst/>
          </a:prstGeom>
          <a:noFill/>
        </p:spPr>
      </p:pic>
      <p:sp>
        <p:nvSpPr>
          <p:cNvPr id="30729" name="Rectangle 9"/>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3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30"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67543" y="4437112"/>
            <a:ext cx="2131437" cy="576064"/>
          </a:xfrm>
          <a:prstGeom prst="rect">
            <a:avLst/>
          </a:prstGeom>
          <a:noFill/>
        </p:spPr>
      </p:pic>
      <p:sp>
        <p:nvSpPr>
          <p:cNvPr id="30732" name="Rectangle 12"/>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509120"/>
            <a:ext cx="8229600" cy="2348880"/>
          </a:xfrm>
        </p:spPr>
        <p:txBody>
          <a:bodyPr>
            <a:normAutofit/>
          </a:bodyPr>
          <a:lstStyle/>
          <a:p>
            <a:r>
              <a:rPr lang="ru-RU" sz="1800" dirty="0" smtClean="0">
                <a:latin typeface="Times New Roman" pitchFamily="18" charset="0"/>
                <a:cs typeface="Times New Roman" pitchFamily="18" charset="0"/>
              </a:rPr>
              <a:t>Кузнецов </a:t>
            </a:r>
            <a:r>
              <a:rPr lang="ru-RU" sz="1800" dirty="0" err="1" smtClean="0">
                <a:latin typeface="Times New Roman" pitchFamily="18" charset="0"/>
                <a:cs typeface="Times New Roman" pitchFamily="18" charset="0"/>
              </a:rPr>
              <a:t>Севастьян</a:t>
            </a:r>
            <a:r>
              <a:rPr lang="ru-RU" sz="1800" dirty="0" smtClean="0">
                <a:latin typeface="Times New Roman" pitchFamily="18" charset="0"/>
                <a:cs typeface="Times New Roman" pitchFamily="18" charset="0"/>
              </a:rPr>
              <a:t> Владимирович</a:t>
            </a:r>
            <a:br>
              <a:rPr lang="ru-RU"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Приёмы и способы решения задания с параметром на ЕГЭ по математике</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Учебно-методическое пособие для учителей математики, студентов математических специальностей, учащихся в учреждениях </a:t>
            </a:r>
            <a:r>
              <a:rPr lang="ru-RU" sz="1800" dirty="0" smtClean="0">
                <a:latin typeface="Times New Roman" pitchFamily="18" charset="0"/>
                <a:cs typeface="Times New Roman" pitchFamily="18" charset="0"/>
              </a:rPr>
              <a:t>среднего, </a:t>
            </a:r>
            <a:r>
              <a:rPr lang="ru-RU" sz="1800" dirty="0" smtClean="0">
                <a:latin typeface="Times New Roman" pitchFamily="18" charset="0"/>
                <a:cs typeface="Times New Roman" pitchFamily="18" charset="0"/>
              </a:rPr>
              <a:t>среднего </a:t>
            </a:r>
            <a:r>
              <a:rPr lang="ru-RU" sz="1800" dirty="0" smtClean="0">
                <a:latin typeface="Times New Roman" pitchFamily="18" charset="0"/>
                <a:cs typeface="Times New Roman" pitchFamily="18" charset="0"/>
              </a:rPr>
              <a:t>профессионального и </a:t>
            </a:r>
            <a:r>
              <a:rPr lang="ru-RU" sz="1800" dirty="0" smtClean="0">
                <a:latin typeface="Times New Roman" pitchFamily="18" charset="0"/>
                <a:cs typeface="Times New Roman" pitchFamily="18" charset="0"/>
              </a:rPr>
              <a:t>среднего специального образования</a:t>
            </a:r>
            <a:br>
              <a:rPr lang="ru-RU" sz="1800" dirty="0" smtClean="0">
                <a:latin typeface="Times New Roman" pitchFamily="18" charset="0"/>
                <a:cs typeface="Times New Roman" pitchFamily="18" charset="0"/>
              </a:rPr>
            </a:br>
            <a:endParaRPr lang="ru-RU" sz="1800" b="1" dirty="0">
              <a:latin typeface="Times New Roman" pitchFamily="18" charset="0"/>
              <a:cs typeface="Times New Roman" pitchFamily="18" charset="0"/>
            </a:endParaRPr>
          </a:p>
        </p:txBody>
      </p:sp>
      <p:cxnSp>
        <p:nvCxnSpPr>
          <p:cNvPr id="4" name="Прямая соединительная линия 3"/>
          <p:cNvCxnSpPr/>
          <p:nvPr/>
        </p:nvCxnSpPr>
        <p:spPr>
          <a:xfrm>
            <a:off x="683568" y="4581128"/>
            <a:ext cx="77768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638"/>
            <a:ext cx="7571184" cy="1143000"/>
          </a:xfrm>
        </p:spPr>
        <p:txBody>
          <a:bodyPr>
            <a:normAutofit/>
          </a:bodyPr>
          <a:lstStyle/>
          <a:p>
            <a:pPr algn="l"/>
            <a:r>
              <a:rPr lang="ru-RU" sz="1800" b="1" dirty="0" smtClean="0">
                <a:latin typeface="Times New Roman" pitchFamily="18" charset="0"/>
                <a:cs typeface="Times New Roman" pitchFamily="18" charset="0"/>
              </a:rPr>
              <a:t>Кузнецов С.В.</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Приёмы и способы решения задания с параметром на ЕГЭ по математике. – Псков, 2023</a:t>
            </a:r>
            <a:endParaRPr lang="ru-RU" sz="18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4725144"/>
            <a:ext cx="8229600" cy="1401019"/>
          </a:xfrm>
        </p:spPr>
        <p:txBody>
          <a:bodyPr>
            <a:noAutofit/>
          </a:bodyPr>
          <a:lstStyle/>
          <a:p>
            <a:pPr>
              <a:buNone/>
            </a:pPr>
            <a:r>
              <a:rPr lang="ru-RU" sz="1800" dirty="0" smtClean="0">
                <a:latin typeface="Times New Roman" pitchFamily="18" charset="0"/>
                <a:cs typeface="Times New Roman" pitchFamily="18" charset="0"/>
              </a:rPr>
              <a:t>            В пособии показаны популярные методы решения параметрических заданий. Оно содержит примеры решения параметра аналитическим и графическим методом, их сравнение и задания для самостоятельного решения. Данное пособие можно использовать при подготовке к сдаче ЕГЭ по математике.</a:t>
            </a:r>
          </a:p>
          <a:p>
            <a:pPr algn="r">
              <a:buNone/>
            </a:pPr>
            <a:r>
              <a:rPr lang="ru-RU" sz="1800" dirty="0" smtClean="0">
                <a:latin typeface="Times New Roman" pitchFamily="18" charset="0"/>
                <a:cs typeface="Times New Roman" pitchFamily="18" charset="0"/>
              </a:rPr>
              <a:t>© С.В.Кузнецов</a:t>
            </a:r>
            <a:endParaRPr lang="ru-RU"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800" b="1" dirty="0" smtClean="0">
                <a:latin typeface="Times New Roman" pitchFamily="18" charset="0"/>
                <a:cs typeface="Times New Roman" pitchFamily="18" charset="0"/>
              </a:rPr>
              <a:t>Предисловие</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836712"/>
            <a:ext cx="8229600" cy="5289451"/>
          </a:xfrm>
        </p:spPr>
        <p:txBody>
          <a:bodyPr>
            <a:normAutofit fontScale="25000" lnSpcReduction="20000"/>
          </a:bodyPr>
          <a:lstStyle/>
          <a:p>
            <a:pPr>
              <a:buNone/>
            </a:pPr>
            <a:r>
              <a:rPr lang="ru-RU" sz="7200" dirty="0" smtClean="0">
                <a:latin typeface="Times New Roman" pitchFamily="18" charset="0"/>
                <a:cs typeface="Times New Roman" pitchFamily="18" charset="0"/>
              </a:rPr>
              <a:t>             Так как изучение многих математических и геометрических задач и закономерностей приводит к решению задач с параметрами, то изучение методов решения задач с параметрами в школах является актуальной задачей. Никому не секрет, что это один из наиболее трудных разделов школьного курса математики. Наиболее сложными задачами ЕГЭ, являются задачи с параметрами, поэтому познакомиться с методами решения, освоить способы решения задач, с параметрами желательно начиная с 7 го класса. Задачи с параметрами требуют от учащихся больших волевых и умственных усилий. Задачи с параметрами включены в задания ЕГЭ, а так же обязательны на вступительных экзаменах в вузы. Анализируя предыдущие результаты ЕГЭ, видим, что выпускники с трудом решают такие задачи. Большинство вовсе не справляются, так как каждое уравнение или неравенство с параметрами представляет собой класс обычных уравнений и неравенств, где нужно учитывать параметр. К сожалению, в школьном курсе математики не уделяется достаточно времени и внимания на изучение данного раздела и отсутствует система заданий по данной теме в школьных программах. Даже в профильном курсе «Алгебра и начала анализа» в 11 классе рассматривается недостаточно для успешного выполнения заданий 2 части на ЕГЭ. Мне кажется, проблема кроется в недостаточных рассмотренных оригинальных способах решения задач с параметрами, а так же недостаточного рассмотрения задач на тему – функция и графики. Функция и графики так же являются одним из слабым звеном в школьной математике, которое трудно поддается учащимся. Так как самая основа задач с параметрами, это элементарные функции и графики, то нужно уделить внимание этим темам. </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800" b="1" dirty="0" smtClean="0">
                <a:latin typeface="Times New Roman" pitchFamily="18" charset="0"/>
                <a:cs typeface="Times New Roman" pitchFamily="18" charset="0"/>
              </a:rPr>
              <a:t>Введение</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4929411"/>
          </a:xfrm>
        </p:spPr>
        <p:txBody>
          <a:bodyPr>
            <a:normAutofit fontScale="92500" lnSpcReduction="10000"/>
          </a:bodyPr>
          <a:lstStyle/>
          <a:p>
            <a:pPr>
              <a:buNone/>
            </a:pPr>
            <a:r>
              <a:rPr lang="ru-RU" dirty="0" smtClean="0"/>
              <a:t>         </a:t>
            </a:r>
            <a:r>
              <a:rPr lang="ru-RU" sz="1800" dirty="0" smtClean="0">
                <a:latin typeface="Times New Roman" pitchFamily="18" charset="0"/>
                <a:cs typeface="Times New Roman" pitchFamily="18" charset="0"/>
              </a:rPr>
              <a:t>Одна из сложных задач Профильного ЕГЭ по математике — </a:t>
            </a:r>
            <a:r>
              <a:rPr lang="ru-RU" sz="1800" b="1" dirty="0" smtClean="0">
                <a:latin typeface="Times New Roman" pitchFamily="18" charset="0"/>
                <a:cs typeface="Times New Roman" pitchFamily="18" charset="0"/>
              </a:rPr>
              <a:t>задача с параметрами.</a:t>
            </a:r>
            <a:r>
              <a:rPr lang="ru-RU" sz="1800" dirty="0" smtClean="0">
                <a:latin typeface="Times New Roman" pitchFamily="18" charset="0"/>
                <a:cs typeface="Times New Roman" pitchFamily="18" charset="0"/>
              </a:rPr>
              <a:t> В ЕГЭ 2022 года это №17. И даже в вариантах ОГЭ они есть. Что же означает это слово — </a:t>
            </a:r>
            <a:r>
              <a:rPr lang="ru-RU" sz="1800" b="1" dirty="0" smtClean="0">
                <a:latin typeface="Times New Roman" pitchFamily="18" charset="0"/>
                <a:cs typeface="Times New Roman" pitchFamily="18" charset="0"/>
              </a:rPr>
              <a:t>параметр?</a:t>
            </a: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               Толковый словарь (в который полезно время от времени заглядывать) дает ответ: «Параметр — это величина, характеризующая какое-нибудь основное свойство устройства, системы, явления или процесса».</a:t>
            </a:r>
          </a:p>
          <a:p>
            <a:pPr>
              <a:buNone/>
            </a:pPr>
            <a:r>
              <a:rPr lang="ru-RU" sz="1800" dirty="0" smtClean="0">
                <a:latin typeface="Times New Roman" pitchFamily="18" charset="0"/>
                <a:cs typeface="Times New Roman" pitchFamily="18" charset="0"/>
              </a:rPr>
              <a:t>               Хорошо, параметр — это какая-либо характеристика, свойство системы или процесса.</a:t>
            </a:r>
          </a:p>
          <a:p>
            <a:pPr>
              <a:buNone/>
            </a:pPr>
            <a:r>
              <a:rPr lang="ru-RU" sz="1800" dirty="0" smtClean="0">
                <a:latin typeface="Times New Roman" pitchFamily="18" charset="0"/>
                <a:cs typeface="Times New Roman" pitchFamily="18" charset="0"/>
              </a:rPr>
              <a:t>               Вот, например, ракета выводит космический аппарат в околоземное пространство. Как вы думаете — какие параметры влияют на его полет?</a:t>
            </a:r>
          </a:p>
          <a:p>
            <a:pPr>
              <a:buNone/>
            </a:pPr>
            <a:r>
              <a:rPr lang="ru-RU" sz="1900" dirty="0" smtClean="0">
                <a:latin typeface="Times New Roman" pitchFamily="18" charset="0"/>
                <a:cs typeface="Times New Roman" pitchFamily="18" charset="0"/>
              </a:rPr>
              <a:t>              Если корабль запустить с первой космической скоростью, приближенно равной 7,9 км/с, он выйдет на круговую орбиту.</a:t>
            </a:r>
          </a:p>
          <a:p>
            <a:pPr>
              <a:buNone/>
            </a:pPr>
            <a:r>
              <a:rPr lang="ru-RU" sz="1900" dirty="0" smtClean="0">
                <a:latin typeface="Times New Roman" pitchFamily="18" charset="0"/>
                <a:cs typeface="Times New Roman" pitchFamily="18" charset="0"/>
              </a:rPr>
              <a:t>              Вторая космическая скорость, приближенно равная 11,2 км/с, позволяет космическому кораблю преодолеть поле тяжести Земли. Третья космическая скорость, приближенно равная 16,7 км/с, дает возможность преодолеть гравитационное притяжение Земли и Солнца и покинуть пределы Солнечной системы.</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a:bodyPr>
          <a:lstStyle/>
          <a:p>
            <a:pPr algn="l"/>
            <a:r>
              <a:rPr lang="ru-RU" sz="1800" dirty="0" smtClean="0">
                <a:latin typeface="Times New Roman" pitchFamily="18" charset="0"/>
                <a:cs typeface="Times New Roman" pitchFamily="18" charset="0"/>
              </a:rPr>
              <a:t>          А если скорость меньше первой космической? Значит, тонны металла, топлива и дорогостоящей аппаратуры рухнут на землю, сопровождаемые репликой растерянного комментатора: «Кажется, что-то пошло не так».</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Скорость космического корабля можно — </a:t>
            </a:r>
            <a:r>
              <a:rPr lang="ru-RU" sz="1800" b="1" dirty="0" smtClean="0">
                <a:latin typeface="Times New Roman" pitchFamily="18" charset="0"/>
                <a:cs typeface="Times New Roman" pitchFamily="18" charset="0"/>
              </a:rPr>
              <a:t>параметр</a:t>
            </a:r>
            <a:r>
              <a:rPr lang="ru-RU" sz="1800" dirty="0" smtClean="0">
                <a:latin typeface="Times New Roman" pitchFamily="18" charset="0"/>
                <a:cs typeface="Times New Roman" pitchFamily="18" charset="0"/>
              </a:rPr>
              <a:t>, от которого зависит его дальнейшая траектория и судьба. Конечно, это не единственный параметр. В реальных задачах науки и техники, задействованы уравнения, включающие функции многих переменных и параметров, а также производные этих функции.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Например:</a:t>
            </a:r>
            <a:r>
              <a:rPr lang="ru-RU" sz="1800" dirty="0" smtClean="0"/>
              <a:t/>
            </a:r>
            <a:br>
              <a:rPr lang="ru-RU" sz="1800" dirty="0" smtClean="0"/>
            </a:br>
            <a:endParaRPr lang="ru-RU" sz="1800" dirty="0">
              <a:latin typeface="Times New Roman" pitchFamily="18" charset="0"/>
              <a:cs typeface="Times New Roman" pitchFamily="18" charset="0"/>
            </a:endParaRPr>
          </a:p>
        </p:txBody>
      </p:sp>
      <p:pic>
        <p:nvPicPr>
          <p:cNvPr id="3" name="Рисунок 2" descr="3x^2-2px-p+6=0"/>
          <p:cNvPicPr/>
          <p:nvPr/>
        </p:nvPicPr>
        <p:blipFill>
          <a:blip r:embed="rId2" cstate="print"/>
          <a:srcRect/>
          <a:stretch>
            <a:fillRect/>
          </a:stretch>
        </p:blipFill>
        <p:spPr bwMode="auto">
          <a:xfrm>
            <a:off x="1115616" y="4437112"/>
            <a:ext cx="2592288" cy="288032"/>
          </a:xfrm>
          <a:prstGeom prst="rect">
            <a:avLst/>
          </a:prstGeom>
          <a:noFill/>
          <a:ln w="9525">
            <a:noFill/>
            <a:miter lim="800000"/>
            <a:headEnd/>
            <a:tailEnd/>
          </a:ln>
        </p:spPr>
      </p:pic>
      <p:pic>
        <p:nvPicPr>
          <p:cNvPr id="4" name="Рисунок 3" descr="\left\{\begin{matrix} y=-\frac{k}{5}x+\frac{3}{5}\\ y=-2x+4 \end{matrix}\right."/>
          <p:cNvPicPr/>
          <p:nvPr/>
        </p:nvPicPr>
        <p:blipFill>
          <a:blip r:embed="rId3" cstate="print"/>
          <a:srcRect/>
          <a:stretch>
            <a:fillRect/>
          </a:stretch>
        </p:blipFill>
        <p:spPr bwMode="auto">
          <a:xfrm>
            <a:off x="1115616" y="4869160"/>
            <a:ext cx="1872208" cy="720080"/>
          </a:xfrm>
          <a:prstGeom prst="rect">
            <a:avLst/>
          </a:prstGeom>
          <a:noFill/>
          <a:ln w="9525">
            <a:noFill/>
            <a:miter lim="800000"/>
            <a:headEnd/>
            <a:tailEnd/>
          </a:ln>
        </p:spPr>
      </p:pic>
      <p:pic>
        <p:nvPicPr>
          <p:cNvPr id="5" name="Рисунок 4" descr="\cos 2x+2\cos x-2a^2-2a+1=0"/>
          <p:cNvPicPr/>
          <p:nvPr/>
        </p:nvPicPr>
        <p:blipFill>
          <a:blip r:embed="rId4" cstate="print"/>
          <a:srcRect/>
          <a:stretch>
            <a:fillRect/>
          </a:stretch>
        </p:blipFill>
        <p:spPr bwMode="auto">
          <a:xfrm>
            <a:off x="1115616" y="5733256"/>
            <a:ext cx="3744416" cy="28803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pPr lvl="0"/>
            <a:r>
              <a:rPr lang="ru-RU" sz="2800" b="1" dirty="0" smtClean="0">
                <a:latin typeface="Times New Roman" pitchFamily="18" charset="0"/>
                <a:cs typeface="Times New Roman" pitchFamily="18" charset="0"/>
              </a:rPr>
              <a:t>Что значит «решить параметр»</a:t>
            </a:r>
            <a:r>
              <a:rPr lang="en-US" sz="2800" b="1"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21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Решение задачи с параметром зависит от вопроса в задаче. Например, если требуется решить уравнение или неравенство, их систему или совокупность, то надо предъявить обоснованный ответ, для любого значения параметра, или для значения параметра, принадлежащего оговоренному множеству.</a:t>
            </a:r>
          </a:p>
          <a:p>
            <a:pPr>
              <a:buNone/>
            </a:pPr>
            <a:r>
              <a:rPr lang="ru-RU" sz="1800" dirty="0" smtClean="0">
                <a:latin typeface="Times New Roman" pitchFamily="18" charset="0"/>
                <a:cs typeface="Times New Roman" pitchFamily="18" charset="0"/>
              </a:rPr>
              <a:t>              Если нужно найти значения параметра, при которых множество решений уравнения, неравенства и т. д. удовлетворяет объявленному условию, то решение задачи и состоит в нахождении указанных значений параметра.</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2800" b="1" dirty="0" smtClean="0">
                <a:latin typeface="Times New Roman" pitchFamily="18" charset="0"/>
                <a:cs typeface="Times New Roman" pitchFamily="18" charset="0"/>
              </a:rPr>
              <a:t>Основные типы задач с параметром.</a:t>
            </a:r>
            <a:br>
              <a:rPr lang="ru-RU" sz="2800" b="1" dirty="0" smtClean="0">
                <a:latin typeface="Times New Roman" pitchFamily="18" charset="0"/>
                <a:cs typeface="Times New Roman" pitchFamily="18" charset="0"/>
              </a:rPr>
            </a:b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buNone/>
            </a:pPr>
            <a:r>
              <a:rPr lang="ru-RU" sz="1800" dirty="0" smtClean="0">
                <a:latin typeface="Times New Roman" pitchFamily="18" charset="0"/>
                <a:cs typeface="Times New Roman" pitchFamily="18" charset="0"/>
              </a:rPr>
              <a:t>             Тип 1. Уравнения, которые необходимо решить либо для любого значения параметра (параметров), либо для значений параметра, принадлежащих заранее оговоренному множеству. Этот тип задач является базовым при овладении темой «Задачи с 7 параметрами», поскольку вложенный труд предопределяет успех и при решении задач всех других основных типов. </a:t>
            </a:r>
          </a:p>
          <a:p>
            <a:pPr>
              <a:buNone/>
            </a:pPr>
            <a:r>
              <a:rPr lang="ru-RU" sz="1800" dirty="0" smtClean="0">
                <a:latin typeface="Times New Roman" pitchFamily="18" charset="0"/>
                <a:cs typeface="Times New Roman" pitchFamily="18" charset="0"/>
              </a:rPr>
              <a:t>              Тип 2. Уравнения, для которых требуется определить количество решений в зависимости от значения параметра (параметров). Обращаем внимание на то, что при решении задач данного типа нет необходимости ни решать заданные уравнения, ни приводить эти решения; такая лишняя в большинстве случаев работа является тактической ошибкой, приводящей к неоправданным затратам времени. Однако не стоит абсолютизировать сказанное, так как иногда прямое решение в соответствии с типом 1 является единственным разумным путем получения ответа при решении задачи типа 2.</a:t>
            </a:r>
          </a:p>
          <a:p>
            <a:pPr>
              <a:buNone/>
            </a:pPr>
            <a:r>
              <a:rPr lang="ru-RU" sz="1900" dirty="0" smtClean="0">
                <a:latin typeface="Times New Roman" pitchFamily="18" charset="0"/>
                <a:cs typeface="Times New Roman" pitchFamily="18" charset="0"/>
              </a:rPr>
              <a:t>              Тип 3. Уравнения, для которых требуется найти все те значения параметра, при которых указанные уравнения, имеют заданное число решений (в частности, не имеют или имеют бесконечное множество решений). Легко увидеть, что задачи типа 3 в каком-то смысле обратные задачам типа 2. </a:t>
            </a:r>
          </a:p>
          <a:p>
            <a:endParaRPr lang="ru-RU" sz="2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564904"/>
            <a:ext cx="8229600" cy="1143000"/>
          </a:xfrm>
        </p:spPr>
        <p:txBody>
          <a:bodyPr>
            <a:normAutofit fontScale="90000"/>
          </a:bodyPr>
          <a:lstStyle/>
          <a:p>
            <a:pPr algn="l"/>
            <a:r>
              <a:rPr lang="ru-RU" sz="2000" dirty="0" smtClean="0">
                <a:latin typeface="Times New Roman" pitchFamily="18" charset="0"/>
                <a:cs typeface="Times New Roman" pitchFamily="18" charset="0"/>
              </a:rPr>
              <a:t>         Тип 4. Уравнения, для которых при искомых значениях параметра множество решений удовлетворяет заданным условиям в области определения. Например, найти значения параметра, при которых: 1) уравнение выполняется для любого значения переменной из заданного промежутка; 2) множество решений первого уравнения является подмножеством множества решений второго уравнения и т.д. Многообразие задач с параметром охватывает весь курс школьной математики (и алгебры, и геометрии), но подавляющая часть из них на выпускных и вступительных экзаменах относится к одному из четырех перечисленных типов, которые по этой причине названы основными. Наиболее массовый класс задач с параметром – задачи с одной неизвестной и одним параметром.</a:t>
            </a:r>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pPr lvl="0"/>
            <a:r>
              <a:rPr lang="ru-RU" sz="2800" b="1" dirty="0" smtClean="0">
                <a:latin typeface="Times New Roman" pitchFamily="18" charset="0"/>
                <a:cs typeface="Times New Roman" pitchFamily="18" charset="0"/>
              </a:rPr>
              <a:t>Решение задач</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229600" cy="5001419"/>
          </a:xfrm>
        </p:spPr>
        <p:txBody>
          <a:bodyPr>
            <a:normAutofit lnSpcReduction="10000"/>
          </a:bodyPr>
          <a:lstStyle/>
          <a:p>
            <a:pPr>
              <a:buNone/>
            </a:pPr>
            <a:r>
              <a:rPr lang="ru-RU" sz="1800" b="1" dirty="0" smtClean="0">
                <a:latin typeface="Times New Roman" pitchFamily="18" charset="0"/>
                <a:cs typeface="Times New Roman" pitchFamily="18" charset="0"/>
              </a:rPr>
              <a:t>Аналитический метод.</a:t>
            </a:r>
          </a:p>
          <a:p>
            <a:pPr>
              <a:buNone/>
            </a:pPr>
            <a:r>
              <a:rPr lang="ru-RU" sz="1800" dirty="0" smtClean="0">
                <a:latin typeface="Times New Roman" pitchFamily="18" charset="0"/>
                <a:cs typeface="Times New Roman" pitchFamily="18" charset="0"/>
              </a:rPr>
              <a:t>               Это способ так называемого прямого решения, повторяющего стандартные процедуры нахождения ответа в задачах без параметра. Иногда говорят, что это способ силового, в хорошем смысле «наглого» решения. Аналитический способ решения задач с параметром есть самый трудный способ, требующий высокой грамотности и наибольших усилий по овладению им.</a:t>
            </a:r>
          </a:p>
          <a:p>
            <a:pPr>
              <a:buNone/>
            </a:pPr>
            <a:r>
              <a:rPr lang="ru-RU" sz="1800" dirty="0" smtClean="0">
                <a:latin typeface="Times New Roman" pitchFamily="18" charset="0"/>
                <a:cs typeface="Times New Roman" pitchFamily="18" charset="0"/>
              </a:rPr>
              <a:t>               Задача №1.</a:t>
            </a:r>
          </a:p>
          <a:p>
            <a:pPr>
              <a:buNone/>
            </a:pPr>
            <a:r>
              <a:rPr lang="ru-RU" sz="1800" dirty="0" smtClean="0">
                <a:latin typeface="Times New Roman" pitchFamily="18" charset="0"/>
                <a:cs typeface="Times New Roman" pitchFamily="18" charset="0"/>
              </a:rPr>
              <a:t>               Найдите все значения параметра </a:t>
            </a:r>
            <a:r>
              <a:rPr lang="ru-RU" sz="1800" i="1" dirty="0" err="1"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при которых уравнение:</a:t>
            </a:r>
          </a:p>
          <a:p>
            <a:pPr>
              <a:buNone/>
            </a:pPr>
            <a:r>
              <a:rPr lang="ru-RU" sz="1800" dirty="0" smtClean="0">
                <a:latin typeface="Times New Roman" pitchFamily="18" charset="0"/>
                <a:cs typeface="Times New Roman" pitchFamily="18" charset="0"/>
              </a:rPr>
              <a:t>      (2a – 1)x</a:t>
            </a:r>
            <a:r>
              <a:rPr lang="ru-RU" sz="1800" baseline="30000" dirty="0" smtClean="0">
                <a:latin typeface="Times New Roman" pitchFamily="18" charset="0"/>
                <a:cs typeface="Times New Roman" pitchFamily="18" charset="0"/>
              </a:rPr>
              <a:t>2</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ax</a:t>
            </a:r>
            <a:r>
              <a:rPr lang="ru-RU" sz="1800" dirty="0" smtClean="0">
                <a:latin typeface="Times New Roman" pitchFamily="18" charset="0"/>
                <a:cs typeface="Times New Roman" pitchFamily="18" charset="0"/>
              </a:rPr>
              <a:t> + (2a – 3) =0  имеет не более одного корня.</a:t>
            </a:r>
          </a:p>
          <a:p>
            <a:pPr>
              <a:buNone/>
            </a:pPr>
            <a:r>
              <a:rPr lang="ru-RU" sz="1800" dirty="0" smtClean="0">
                <a:latin typeface="Times New Roman" pitchFamily="18" charset="0"/>
                <a:cs typeface="Times New Roman" pitchFamily="18" charset="0"/>
              </a:rPr>
              <a:t>               Решение:</a:t>
            </a:r>
          </a:p>
          <a:p>
            <a:pPr>
              <a:buNone/>
            </a:pPr>
            <a:r>
              <a:rPr lang="ru-RU" sz="1800" dirty="0" smtClean="0">
                <a:latin typeface="Times New Roman" pitchFamily="18" charset="0"/>
                <a:cs typeface="Times New Roman" pitchFamily="18" charset="0"/>
              </a:rPr>
              <a:t>               При 2</a:t>
            </a:r>
            <a:r>
              <a:rPr lang="ru-RU" sz="1800" i="1" dirty="0" smtClean="0">
                <a:latin typeface="Times New Roman" pitchFamily="18" charset="0"/>
                <a:cs typeface="Times New Roman" pitchFamily="18" charset="0"/>
              </a:rPr>
              <a:t>a </a:t>
            </a:r>
            <a:r>
              <a:rPr lang="ru-RU" sz="1800" dirty="0" smtClean="0">
                <a:latin typeface="Times New Roman" pitchFamily="18" charset="0"/>
                <a:cs typeface="Times New Roman" pitchFamily="18" charset="0"/>
              </a:rPr>
              <a:t>– 1 = 0 данное уравнение квадратным не является, поэтому случай</a:t>
            </a:r>
            <a:r>
              <a:rPr lang="ru-RU" sz="1800" i="1" dirty="0" smtClean="0">
                <a:latin typeface="Times New Roman" pitchFamily="18" charset="0"/>
                <a:cs typeface="Times New Roman" pitchFamily="18" charset="0"/>
              </a:rPr>
              <a:t> </a:t>
            </a:r>
            <a:r>
              <a:rPr lang="ru-RU" sz="1800" i="1" dirty="0" err="1"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=1/2 разбираем отдельно.</a:t>
            </a:r>
          </a:p>
          <a:p>
            <a:pPr>
              <a:buNone/>
            </a:pPr>
            <a:r>
              <a:rPr lang="ru-RU" sz="1800" dirty="0" smtClean="0">
                <a:latin typeface="Times New Roman" pitchFamily="18" charset="0"/>
                <a:cs typeface="Times New Roman" pitchFamily="18" charset="0"/>
              </a:rPr>
              <a:t>               Если </a:t>
            </a:r>
            <a:r>
              <a:rPr lang="ru-RU" sz="1800" i="1" dirty="0" err="1"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 1/2, то уравнение принимает вид 1/2</a:t>
            </a:r>
            <a:r>
              <a:rPr lang="ru-RU" sz="1800" i="1" dirty="0" smtClean="0">
                <a:latin typeface="Times New Roman" pitchFamily="18" charset="0"/>
                <a:cs typeface="Times New Roman" pitchFamily="18" charset="0"/>
              </a:rPr>
              <a:t>x</a:t>
            </a:r>
            <a:r>
              <a:rPr lang="ru-RU" sz="1800" dirty="0" smtClean="0">
                <a:latin typeface="Times New Roman" pitchFamily="18" charset="0"/>
                <a:cs typeface="Times New Roman" pitchFamily="18" charset="0"/>
              </a:rPr>
              <a:t> – 2 = 0, оно имеет один корень.</a:t>
            </a:r>
          </a:p>
          <a:p>
            <a:pPr>
              <a:buNone/>
            </a:pPr>
            <a:r>
              <a:rPr lang="ru-RU" sz="1800" dirty="0" smtClean="0">
                <a:latin typeface="Times New Roman" pitchFamily="18" charset="0"/>
                <a:cs typeface="Times New Roman" pitchFamily="18" charset="0"/>
              </a:rPr>
              <a:t>               Если</a:t>
            </a:r>
            <a:r>
              <a:rPr lang="ru-RU" sz="1800" i="1" dirty="0" smtClean="0">
                <a:latin typeface="Times New Roman" pitchFamily="18" charset="0"/>
                <a:cs typeface="Times New Roman" pitchFamily="18" charset="0"/>
              </a:rPr>
              <a:t> </a:t>
            </a:r>
            <a:r>
              <a:rPr lang="ru-RU" sz="1800" i="1" dirty="0" err="1"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 1/2, то уравнение является квадратным; чтобы оно имело не более одного корня необходимо и достаточно, чтобы дискриминант был </a:t>
            </a:r>
            <a:r>
              <a:rPr lang="ru-RU" sz="1800" dirty="0" err="1" smtClean="0">
                <a:latin typeface="Times New Roman" pitchFamily="18" charset="0"/>
                <a:cs typeface="Times New Roman" pitchFamily="18" charset="0"/>
              </a:rPr>
              <a:t>неположителен</a:t>
            </a:r>
            <a:r>
              <a:rPr lang="ru-RU" sz="1800" dirty="0" smtClean="0">
                <a:latin typeface="Times New Roman" pitchFamily="18" charset="0"/>
                <a:cs typeface="Times New Roman" pitchFamily="18" charset="0"/>
              </a:rPr>
              <a:t>:</a:t>
            </a:r>
          </a:p>
          <a:p>
            <a:pPr>
              <a:buNone/>
            </a:pPr>
            <a:endParaRPr lang="ru-RU"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1124</Words>
  <Application>Microsoft Office PowerPoint</Application>
  <PresentationFormat>Экран (4:3)</PresentationFormat>
  <Paragraphs>66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С.В.Кузнецов   Приёмы и способы решения задания с параметром на ЕГЭ по математике.</vt:lpstr>
      <vt:lpstr>Кузнецов С.В. Приёмы и способы решения задания с параметром на ЕГЭ по математике. – Псков, 2023</vt:lpstr>
      <vt:lpstr>Предисловие</vt:lpstr>
      <vt:lpstr>Введение</vt:lpstr>
      <vt:lpstr>          А если скорость меньше первой космической? Значит, тонны металла, топлива и дорогостоящей аппаратуры рухнут на землю, сопровождаемые репликой растерянного комментатора: «Кажется, что-то пошло не так».           Скорость космического корабля можно — параметр, от которого зависит его дальнейшая траектория и судьба. Конечно, это не единственный параметр. В реальных задачах науки и техники, задействованы уравнения, включающие функции многих переменных и параметров, а также производные этих функции.           Например: </vt:lpstr>
      <vt:lpstr>Что значит «решить параметр»?</vt:lpstr>
      <vt:lpstr>Основные типы задач с параметром. </vt:lpstr>
      <vt:lpstr>         Тип 4. Уравнения, для которых при искомых значениях параметра множество решений удовлетворяет заданным условиям в области определения. Например, найти значения параметра, при которых: 1) уравнение выполняется для любого значения переменной из заданного промежутка; 2) множество решений первого уравнения является подмножеством множества решений второго уравнения и т.д. Многообразие задач с параметром охватывает весь курс школьной математики (и алгебры, и геометрии), но подавляющая часть из них на выпускных и вступительных экзаменах относится к одному из четырех перечисленных типов, которые по этой причине названы основными. Наиболее массовый класс задач с параметром – задачи с одной неизвестной и одним параметром. </vt:lpstr>
      <vt:lpstr>Решение задач</vt:lpstr>
      <vt:lpstr>D = a2 – 4(2a – 1)(2a – 3) = -15a2 + 32a  – 12;                   Чтобы записать окончательный ответ, необходимо понять, удовлетворяет ли a =      условию (1), а для этого надо сравнить числа      и                     .                            . Очевидно, что                             .  Ответ:      </vt:lpstr>
      <vt:lpstr>         Задача №2. При каких значениях параметра уравнение |х + 3| + |х – 1| = а не имеет решений, имеет одно решение, два решения, бесчисленное множество решений?           Разобьем всю числовую ось на три участка:                              -3                         1                            x           Если, то получаем:                                     ,   − 2x = 2 + a ,                           .                       Уравнение будет иметь решения,      При a ≤ 4 уравнение не будет иметь решений. Если –3 ≤ х &lt; 1, то имеем: х + 3 – х + 1 = а, откуда 4 = а. Уравнение имеет бесчисленное множество решений при а = 4, в случае, если а ≠ 4, не имеет решений.     </vt:lpstr>
      <vt:lpstr>          Если х ≥ 1, то имеем:             Ответ: при а &lt; 4 уравнение не имеет решений; при а &gt; 4 уравнение имеет два решения; при а = 4 уравнение имеет бесчисленное множество решений; одно решение уравнение не может иметь ни при каком значении а.           Задача №3. Найдите все значения а, при каждом из которых система уравнений                                                              имеет единственное решение.           Решение.          Выразим из второго уравнения у = 1 – а – х и поставим в первое:            </vt:lpstr>
      <vt:lpstr>        Поскольку у однозначно выражается через х, каждому корню этого уравнения будет соответствовать единственное решение исходной системы. Значит, система имеет единственное решение тогда и только тогда, когда дискриминант равен нулю:            Получаем, что а =       или а = 2.                  Задача №4. При каком значении параметра a число x = 1,4 является решением уравнения          Решение.         Подставляя х = 1,4 в исходное уравнение, получаем:             Ответ: 40.</vt:lpstr>
      <vt:lpstr>        Задание №5. При каком значении параметра a решением уравнения                       является множество          Решение.         Решая исходное уравнение, получаем                                        Отсюда           Ответ: ±12.                                                   </vt:lpstr>
      <vt:lpstr>Задачи для самостоятельного решения алгебраическим методом.</vt:lpstr>
      <vt:lpstr>Графический метод.          Задание №1. Найдите все значения параметра a, при которых система уравнений                                       имеет ровно два решения.           Решение.           График функции – окружность, центр в точке (-4; 0) и с радиусом равным 4.           График функции – окружность, центр в точке ( a; 0) и с радиусом равным 1. При увеличении значения параметра a окружность сдвигается вдоль оси абсцисс в положительном направлении.             </vt:lpstr>
      <vt:lpstr>        Окружности касаются, если расстояние между их центрами равно разности или сумме их радиусов. В этом случае у окружностей одна общая точка.         Если расстояние между их центрами меньше разности или больше суммы их радиусов, то окружности не имеют общих точек.         Если же это расстояние больше разности, но меньше суммы их радиусов, то окружности пересекаются в двух точках и, следовательно, система имеет 2 решения.         Для     и                      расстояние между центрами равно                 , получаем                                                             .         Для      и                      расстояние между центрами равно                получаем          Вообще говоря, в данной задаче можно было эти значения получить из рисунка.         Ответ:                                        </vt:lpstr>
      <vt:lpstr>Задачи для самостоятельного решения графическим методом, график –окружность.</vt:lpstr>
      <vt:lpstr>Кузнецов Севастьян Владимирович Приёмы и способы решения задания с параметром на ЕГЭ по математике Учебно-методическое пособие для учителей математики, студентов математических специальностей, учащихся в учреждениях среднего, среднего профессионального и среднего специального образования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С.В.Кузнецов   Приёмы и способы решения задания с параметром на ЕГЭ по математике.</dc:title>
  <dc:creator>Сева</dc:creator>
  <cp:lastModifiedBy>Сева</cp:lastModifiedBy>
  <cp:revision>32</cp:revision>
  <dcterms:created xsi:type="dcterms:W3CDTF">2023-04-10T19:42:19Z</dcterms:created>
  <dcterms:modified xsi:type="dcterms:W3CDTF">2023-04-13T12:44:02Z</dcterms:modified>
</cp:coreProperties>
</file>