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68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DBA3D-8FFE-441B-8482-72333E2A4390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50799-0C60-47CB-9B30-BAEF07E7F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9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992F-8B48-4FE1-A1D0-D4F6B1C80237}" type="datetime1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8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F3DC-75BB-4041-9372-46112B37EAC1}" type="datetime1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2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E34A-047D-4EB6-A159-B5BC747CF374}" type="datetime1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04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529B-87CC-4608-8E8C-B79D7CFE2290}" type="datetime1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3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013B-69F7-416D-B86C-1D0FF8A4AEA5}" type="datetime1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702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BDF5-E9D4-4737-9151-8E6E2AF39939}" type="datetime1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9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D3F3-E7F6-4351-AC03-97FC1E9A3E24}" type="datetime1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4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8CC4-054D-415D-A5EE-2FB3757FB695}" type="datetime1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7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6967-D00C-4E8F-9B30-F83E9E0CE1BE}" type="datetime1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1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5EC2-B424-4FB3-BF51-720D5D6B1C92}" type="datetime1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7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A9D5-2FB9-4A5F-933D-F58555F9C82C}" type="datetime1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3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358C-E86C-42B0-8FF9-7F3CBBEB9368}" type="datetime1">
              <a:rPr lang="ru-RU" smtClean="0"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4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160C-DF78-4D9F-982C-7D935D94BE00}" type="datetime1">
              <a:rPr lang="ru-RU" smtClean="0"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8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C2ED-B03F-4B3C-81D1-7B918106DFF7}" type="datetime1">
              <a:rPr lang="ru-RU" smtClean="0"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DB7A-A716-464C-AB11-E671EEE47D34}" type="datetime1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31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2285-786F-4747-A062-3C15C0A24D22}" type="datetime1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8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2AAF-6013-4845-8FFE-623788AD2A86}" type="datetime1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7ED592-237D-49C1-A2E8-69D613E1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7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issledovatelskiy-proekt-uchenika-klassa-aldushkinoy-viktorii-1943358.html" TargetMode="External"/><Relationship Id="rId3" Type="http://schemas.openxmlformats.org/officeDocument/2006/relationships/hyperlink" Target="https://yandex.ru/q/question/kakovy_kharakternye_osobennosti_v_b541b637/" TargetMode="External"/><Relationship Id="rId7" Type="http://schemas.openxmlformats.org/officeDocument/2006/relationships/hyperlink" Target="http://www.arthistory.ru/impressionism.ht" TargetMode="External"/><Relationship Id="rId2" Type="http://schemas.openxmlformats.org/officeDocument/2006/relationships/hyperlink" Target="https://www.livemaster.ru/topic/1209005-zarozhdenie-impressionizma-klod-mone-i-ego-shedevr-vpechatlenie-voshodyaschee-solnts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ultiurok.ru/files/proekt-iskusstvo-vpechatlenii.html" TargetMode="External"/><Relationship Id="rId11" Type="http://schemas.openxmlformats.org/officeDocument/2006/relationships/hyperlink" Target="https://veryimportantlot.com/ru/news/blog/impressionizm-v-zhivopisi-ili-lovcy-prekrasnogo-mgnovenya" TargetMode="External"/><Relationship Id="rId5" Type="http://schemas.openxmlformats.org/officeDocument/2006/relationships/hyperlink" Target="https://megapoisk.com/tsitaty-i-vyskazyvanija-impressionis/" TargetMode="External"/><Relationship Id="rId10" Type="http://schemas.openxmlformats.org/officeDocument/2006/relationships/hyperlink" Target="https://madam-palmgren.livejournal.com/11301.html" TargetMode="External"/><Relationship Id="rId4" Type="http://schemas.openxmlformats.org/officeDocument/2006/relationships/hyperlink" Target="https://www.arts-dnevnik.ru/hudozhniki-impressionisty/" TargetMode="External"/><Relationship Id="rId9" Type="http://schemas.openxmlformats.org/officeDocument/2006/relationships/hyperlink" Target="https://radugaola.ru/frantsuzskij-impressioniz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stimg.cc/kDpQC0r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10" y="2041235"/>
            <a:ext cx="11554691" cy="17764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br>
              <a:rPr lang="ru-RU" sz="4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</a:t>
            </a:r>
            <a:r>
              <a:rPr lang="ru-RU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«Импрессионизм в живописи»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0800" y="4286335"/>
            <a:ext cx="9707418" cy="145934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Кашлакова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 Сергеевна, ученица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«А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класса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Савранчук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Юрьевна,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</a:t>
            </a:r>
          </a:p>
          <a:p>
            <a:pPr algn="ctr">
              <a:lnSpc>
                <a:spcPct val="100000"/>
              </a:lnSpc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018" y="724202"/>
            <a:ext cx="1025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  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№6»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отдельных предметов г. Владивостока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6037" y="5737103"/>
            <a:ext cx="4581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Владивосток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56863"/>
              </p:ext>
            </p:extLst>
          </p:nvPr>
        </p:nvGraphicFramePr>
        <p:xfrm>
          <a:off x="212667" y="828360"/>
          <a:ext cx="11766666" cy="5773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106">
                  <a:extLst>
                    <a:ext uri="{9D8B030D-6E8A-4147-A177-3AD203B41FA5}">
                      <a16:colId xmlns:a16="http://schemas.microsoft.com/office/drawing/2014/main" val="3471782994"/>
                    </a:ext>
                  </a:extLst>
                </a:gridCol>
                <a:gridCol w="6232295">
                  <a:extLst>
                    <a:ext uri="{9D8B030D-6E8A-4147-A177-3AD203B41FA5}">
                      <a16:colId xmlns:a16="http://schemas.microsoft.com/office/drawing/2014/main" val="2814681801"/>
                    </a:ext>
                  </a:extLst>
                </a:gridCol>
                <a:gridCol w="2157017">
                  <a:extLst>
                    <a:ext uri="{9D8B030D-6E8A-4147-A177-3AD203B41FA5}">
                      <a16:colId xmlns:a16="http://schemas.microsoft.com/office/drawing/2014/main" val="3882550881"/>
                    </a:ext>
                  </a:extLst>
                </a:gridCol>
                <a:gridCol w="1837248">
                  <a:extLst>
                    <a:ext uri="{9D8B030D-6E8A-4147-A177-3AD203B41FA5}">
                      <a16:colId xmlns:a16="http://schemas.microsoft.com/office/drawing/2014/main" val="816987088"/>
                    </a:ext>
                  </a:extLst>
                </a:gridCol>
              </a:tblGrid>
              <a:tr h="833387"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 этапа</a:t>
                      </a:r>
                      <a:endParaRPr lang="ru-RU" sz="2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Деятельность</a:t>
                      </a:r>
                      <a:endParaRPr lang="ru-RU" sz="2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Предполагаемая дата</a:t>
                      </a:r>
                      <a:endParaRPr lang="ru-RU" sz="2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Фактическая дата</a:t>
                      </a:r>
                      <a:endParaRPr lang="ru-RU" sz="240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0011935"/>
                  </a:ext>
                </a:extLst>
              </a:tr>
              <a:tr h="935450"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  и научного руководителя.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продукта проекта.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Сентябрь, 2022 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Сентябрь, 2022 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19579008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задач, которые следует решить. Выбор средств и методов решения задач.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последовательности и сроков работы.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– ноябрь 2022 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Октябрь, 2022 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94807106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 изучение информации, анализ и синтез источников информации.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половина ноября – декабрь 2022 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половина ноября – декабрь 2022 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04216826"/>
                  </a:ext>
                </a:extLst>
              </a:tr>
              <a:tr h="830349"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продукта.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Январь, 2023 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Январь, 2023 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68636726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Презентационный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Окончательное оформление проекта.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Февраль, 2023 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Февраль, </a:t>
                      </a:r>
                      <a:b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2834976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24626" y="6226089"/>
            <a:ext cx="683339" cy="365125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37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82" y="175063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52336" y="6290744"/>
            <a:ext cx="683339" cy="365125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187353"/>
              </p:ext>
            </p:extLst>
          </p:nvPr>
        </p:nvGraphicFramePr>
        <p:xfrm>
          <a:off x="439737" y="1881304"/>
          <a:ext cx="11327840" cy="44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660">
                  <a:extLst>
                    <a:ext uri="{9D8B030D-6E8A-4147-A177-3AD203B41FA5}">
                      <a16:colId xmlns:a16="http://schemas.microsoft.com/office/drawing/2014/main" val="2724576598"/>
                    </a:ext>
                  </a:extLst>
                </a:gridCol>
                <a:gridCol w="5439180">
                  <a:extLst>
                    <a:ext uri="{9D8B030D-6E8A-4147-A177-3AD203B41FA5}">
                      <a16:colId xmlns:a16="http://schemas.microsoft.com/office/drawing/2014/main" val="337550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Ответили правильно на </a:t>
                      </a:r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три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вопроса</a:t>
                      </a:r>
                      <a:endParaRPr lang="ru-RU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1/18</a:t>
                      </a:r>
                      <a:endParaRPr lang="ru-RU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77953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Ответили правильно на </a:t>
                      </a:r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два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вопроса</a:t>
                      </a:r>
                      <a:endParaRPr lang="ru-RU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5/18</a:t>
                      </a:r>
                      <a:endParaRPr lang="ru-RU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61606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Ответили правильно на </a:t>
                      </a:r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один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вопрос</a:t>
                      </a:r>
                      <a:endParaRPr lang="ru-RU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4/18</a:t>
                      </a:r>
                      <a:endParaRPr lang="ru-RU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1859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 </a:t>
                      </a:r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 одного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правильного ответа</a:t>
                      </a:r>
                      <a:endParaRPr lang="ru-RU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8/18</a:t>
                      </a:r>
                      <a:endParaRPr lang="ru-RU" sz="3200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0347477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782" y="1047422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теста: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52335" y="6281507"/>
            <a:ext cx="683339" cy="365125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014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продукта: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366" y="1152556"/>
            <a:ext cx="109412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fontAlgn="base">
              <a:lnSpc>
                <a:spcPct val="150000"/>
              </a:lnSpc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Отобрать факты и картинки для стенда.</a:t>
            </a:r>
          </a:p>
          <a:p>
            <a:pPr marL="742950" indent="-742950" fontAlgn="base">
              <a:lnSpc>
                <a:spcPct val="150000"/>
              </a:lnSpc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Структурировать информацию и картинки.</a:t>
            </a:r>
          </a:p>
          <a:p>
            <a:pPr marL="742950" indent="-742950" fontAlgn="base">
              <a:lnSpc>
                <a:spcPct val="150000"/>
              </a:lnSpc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типографию для изготовления распечатки формата А3.</a:t>
            </a:r>
          </a:p>
          <a:p>
            <a:pPr marL="742950" indent="-742950" fontAlgn="base">
              <a:lnSpc>
                <a:spcPct val="150000"/>
              </a:lnSpc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Вставить распечатку в рамку.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9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52336" y="6299980"/>
            <a:ext cx="683339" cy="365125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73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63" y="762052"/>
            <a:ext cx="119703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изучила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импрессионизм как направление 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живописи.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тест.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в работе таких программ, как: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Формы.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моего проекта была достигнута.</a:t>
            </a:r>
            <a:endParaRPr lang="ru-RU" sz="40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5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08463" y="6295362"/>
            <a:ext cx="683339" cy="365125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076" y="733246"/>
            <a:ext cx="115298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https://www.livemaster.ru/topic/1209005-zarozhdenie-impressionizma-klod-mone-i-ego-shedevr-vpechatlenie-voshodyaschee-solntse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https://yandex.ru/q/question/kakovy_kharakternye_osobennosti_v_b541b637/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https://www.arts-dnevnik.ru/hudozhniki-impressionisty/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https://megapoisk.com/tsitaty-i-vyskazyvanija-impressionis/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https://multiurok.ru/files/proekt-iskusstvo-vpechatlenii.html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http://www.arthistory.ru/impressionism.ht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https://multiurok.ru/files/proekt-iskusstvo-vpechatlenii.html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https://infourok.ru/issledovatelskiy-proekt-uchenika-klassa-aldushkinoy-viktorii-1943358.html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https://radugaola.ru/frantsuzskij-impressionizm/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https://madam-palmgren.livejournal.com/11301.html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https://veryimportantlot.com/ru/news/blog/impressionizm-v-zhivopisi-ili-lovcy-prekrasnogo-mgnovenya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06154" y="6290743"/>
            <a:ext cx="683339" cy="365125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продукта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17" y="980116"/>
            <a:ext cx="8702565" cy="5675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66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61572" y="6361514"/>
            <a:ext cx="683339" cy="365125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165" y="106750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5" y="2764221"/>
            <a:ext cx="3555124" cy="2811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98" y="3478924"/>
            <a:ext cx="4256690" cy="314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53" y="2550144"/>
            <a:ext cx="2606566" cy="33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4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018" y="2095382"/>
            <a:ext cx="109635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искусством помогает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вкус, дает возможность смотреть на мир под другим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углом, вдохновляет человека.</a:t>
            </a:r>
            <a:endParaRPr lang="ru-RU" sz="40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94545" y="208818"/>
            <a:ext cx="4396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941477" y="5917323"/>
            <a:ext cx="1047323" cy="846515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510" y="1810327"/>
            <a:ext cx="10636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с интересными фактами об импрессионизме.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2072" y="535710"/>
            <a:ext cx="494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03568" y="5859517"/>
            <a:ext cx="1194468" cy="872358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4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232" y="221673"/>
            <a:ext cx="4922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546" y="991114"/>
            <a:ext cx="1098203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fontAlgn="base">
              <a:lnSpc>
                <a:spcPct val="150000"/>
              </a:lnSpc>
              <a:buFont typeface="+mj-lt"/>
              <a:buAutoNum type="arabicParenR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об импрессионизме.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fontAlgn="base">
              <a:lnSpc>
                <a:spcPct val="150000"/>
              </a:lnSpc>
              <a:buFont typeface="+mj-lt"/>
              <a:buAutoNum type="arabicParenR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отличительные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черты.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fontAlgn="base">
              <a:lnSpc>
                <a:spcPct val="150000"/>
              </a:lnSpc>
              <a:buFont typeface="+mj-lt"/>
              <a:buAutoNum type="arabicParenR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тест среди учеников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девятого класса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знания импрессионизма.</a:t>
            </a:r>
          </a:p>
          <a:p>
            <a:pPr marL="742950" indent="-742950" fontAlgn="base">
              <a:lnSpc>
                <a:spcPct val="150000"/>
              </a:lnSpc>
              <a:buFont typeface="+mj-lt"/>
              <a:buAutoNum type="arabicParenR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информационный стенд.</a:t>
            </a:r>
          </a:p>
          <a:p>
            <a:pPr marL="742950" indent="-742950" fontAlgn="base">
              <a:lnSpc>
                <a:spcPct val="150000"/>
              </a:lnSpc>
              <a:buFont typeface="+mj-lt"/>
              <a:buAutoNum type="arabicParenR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свой проект.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60594" y="6009832"/>
            <a:ext cx="931709" cy="632707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177246"/>
              </p:ext>
            </p:extLst>
          </p:nvPr>
        </p:nvGraphicFramePr>
        <p:xfrm>
          <a:off x="392092" y="262758"/>
          <a:ext cx="11358474" cy="627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28">
                  <a:extLst>
                    <a:ext uri="{9D8B030D-6E8A-4147-A177-3AD203B41FA5}">
                      <a16:colId xmlns:a16="http://schemas.microsoft.com/office/drawing/2014/main" val="727336698"/>
                    </a:ext>
                  </a:extLst>
                </a:gridCol>
                <a:gridCol w="6857946">
                  <a:extLst>
                    <a:ext uri="{9D8B030D-6E8A-4147-A177-3AD203B41FA5}">
                      <a16:colId xmlns:a16="http://schemas.microsoft.com/office/drawing/2014/main" val="2122089052"/>
                    </a:ext>
                  </a:extLst>
                </a:gridCol>
              </a:tblGrid>
              <a:tr h="83269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работы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73736432"/>
                  </a:ext>
                </a:extLst>
              </a:tr>
              <a:tr h="109937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Собрать информацию, систематизировать ее;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292372463"/>
                  </a:ext>
                </a:extLst>
              </a:tr>
              <a:tr h="157785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Исследовать конкретную тему об истории импрессионизма,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изучить отличительные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черты направления;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34764999"/>
                  </a:ext>
                </a:extLst>
              </a:tr>
              <a:tr h="83269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тест на знание направления;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520089178"/>
                  </a:ext>
                </a:extLst>
              </a:tr>
              <a:tr h="83269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Создать информационный стенд;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0101769"/>
                  </a:ext>
                </a:extLst>
              </a:tr>
              <a:tr h="109937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Подготовить письменную часть и презентацию для защиты проекта.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62964691"/>
                  </a:ext>
                </a:extLst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408896" y="6172308"/>
            <a:ext cx="683339" cy="365125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5759" y="67377"/>
            <a:ext cx="6579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0012"/>
              </p:ext>
            </p:extLst>
          </p:nvPr>
        </p:nvGraphicFramePr>
        <p:xfrm>
          <a:off x="313850" y="941797"/>
          <a:ext cx="11340662" cy="553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2091">
                  <a:extLst>
                    <a:ext uri="{9D8B030D-6E8A-4147-A177-3AD203B41FA5}">
                      <a16:colId xmlns:a16="http://schemas.microsoft.com/office/drawing/2014/main" val="1465667669"/>
                    </a:ext>
                  </a:extLst>
                </a:gridCol>
                <a:gridCol w="6098571">
                  <a:extLst>
                    <a:ext uri="{9D8B030D-6E8A-4147-A177-3AD203B41FA5}">
                      <a16:colId xmlns:a16="http://schemas.microsoft.com/office/drawing/2014/main" val="603113242"/>
                    </a:ext>
                  </a:extLst>
                </a:gridCol>
              </a:tblGrid>
              <a:tr h="141561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Прогнозирование возможных 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положительных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поможет привлечь учащихся к получению дополнительных знаний об искусстве.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91532990"/>
                  </a:ext>
                </a:extLst>
              </a:tr>
              <a:tr h="141561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Прогнозирование возможных 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отрицательных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не заинтересует учащихся, не поможет привлечь к получению дополнительных знаний об искусстве.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37719507"/>
                  </a:ext>
                </a:extLst>
              </a:tr>
              <a:tr h="270345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Прогнозирование 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возможных  отрицательных результатов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урока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в живописи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размещение стенда в Интернет (</a:t>
                      </a:r>
                      <a:r>
                        <a:rPr lang="ru-RU" sz="2800" b="0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https://postimg.cc/kDpQC0r2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поможет компенсировать отрицательные результаты.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492263819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312843" y="6304121"/>
            <a:ext cx="683339" cy="365125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71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497" y="1375403"/>
            <a:ext cx="1127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Импрессионизм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фр.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impression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впечатление)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направление в живописи,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возникшее во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Франции в 19 веке.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497" y="3699641"/>
            <a:ext cx="11193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Художники-импрессионисты отказались от канонов живописи. Их главной целью было передать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застывшее во времени чувство.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9208" y="6253798"/>
            <a:ext cx="683339" cy="365125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2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578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импрессионизма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6674" y="6117903"/>
            <a:ext cx="1278551" cy="740097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69" y="3380403"/>
            <a:ext cx="4320546" cy="31997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2153" y="858341"/>
            <a:ext cx="5071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Клод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Пьер Огюст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Ренуар 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6772" y="965210"/>
            <a:ext cx="4668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Сезанн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Эдгар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Эдуард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Мане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69" y="3380403"/>
            <a:ext cx="4389510" cy="319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2576" y="115614"/>
            <a:ext cx="1226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черты: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58372" y="6170671"/>
            <a:ext cx="830428" cy="507220"/>
          </a:xfrm>
        </p:spPr>
        <p:txBody>
          <a:bodyPr/>
          <a:lstStyle/>
          <a:p>
            <a:fld id="{507ED592-237D-49C1-A2E8-69D613E15F07}" type="slidenum"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862" y="573208"/>
            <a:ext cx="101424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fontAlgn="base">
              <a:lnSpc>
                <a:spcPct val="150000"/>
              </a:lnSpc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Кадрированность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композиции.</a:t>
            </a:r>
          </a:p>
          <a:p>
            <a:pPr marL="742950" indent="-742950" fontAlgn="base">
              <a:lnSpc>
                <a:spcPct val="150000"/>
              </a:lnSpc>
              <a:buFont typeface="+mj-lt"/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первичные и вторичные цвета.</a:t>
            </a:r>
          </a:p>
          <a:p>
            <a:pPr marL="742950" indent="-742950" fontAlgn="base">
              <a:lnSpc>
                <a:spcPct val="150000"/>
              </a:lnSpc>
              <a:buFont typeface="+mj-lt"/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Мазки крупные, энергичные.</a:t>
            </a:r>
          </a:p>
          <a:p>
            <a:pPr marL="742950" indent="-742950" fontAlgn="base">
              <a:lnSpc>
                <a:spcPct val="150000"/>
              </a:lnSpc>
              <a:buFont typeface="+mj-lt"/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детальной прорисовки.</a:t>
            </a:r>
          </a:p>
          <a:p>
            <a:pPr marL="742950" indent="-742950" fontAlgn="base">
              <a:lnSpc>
                <a:spcPct val="150000"/>
              </a:lnSpc>
              <a:buFont typeface="+mj-lt"/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повседневность сюжетов.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0" y="2627585"/>
            <a:ext cx="3244082" cy="27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13973</TotalTime>
  <Words>542</Words>
  <Application>Microsoft Office PowerPoint</Application>
  <PresentationFormat>Широкоэкранный</PresentationFormat>
  <Paragraphs>132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Аспект</vt:lpstr>
      <vt:lpstr>Индивидуальный  исследовательский проект «Импрессионизм в живописи»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Маша</cp:lastModifiedBy>
  <cp:revision>44</cp:revision>
  <dcterms:created xsi:type="dcterms:W3CDTF">2023-02-16T08:55:23Z</dcterms:created>
  <dcterms:modified xsi:type="dcterms:W3CDTF">2024-01-28T06:22:15Z</dcterms:modified>
</cp:coreProperties>
</file>